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0"/>
  </p:normalViewPr>
  <p:slideViewPr>
    <p:cSldViewPr snapToGrid="0" snapToObjects="1">
      <p:cViewPr varScale="1">
        <p:scale>
          <a:sx n="93" d="100"/>
          <a:sy n="93" d="100"/>
        </p:scale>
        <p:origin x="5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48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58603" y="1549393"/>
            <a:ext cx="8404260" cy="3300009"/>
          </a:xfrm>
          <a:prstGeom prst="rect">
            <a:avLst/>
          </a:prstGeom>
          <a:noFill/>
          <a:ln/>
        </p:spPr>
        <p:txBody>
          <a:bodyPr wrap="square" lIns="0" tIns="0" rIns="0" bIns="0" rtlCol="0" anchor="t"/>
          <a:lstStyle/>
          <a:p>
            <a:pPr marL="0" indent="0" algn="ctr">
              <a:buNone/>
            </a:pPr>
            <a:r>
              <a:rPr lang="en-US" sz="6600" b="1" dirty="0">
                <a:solidFill>
                  <a:srgbClr val="000000"/>
                </a:solidFill>
                <a:latin typeface="Inter Bold" pitchFamily="34" charset="0"/>
                <a:ea typeface="Inter Bold" pitchFamily="34" charset="-122"/>
                <a:cs typeface="Inter Bold" pitchFamily="34" charset="-120"/>
              </a:rPr>
              <a:t>THỬ THÁCH NÂNG CAO NĂNG LỰC BACKEND VỚI NODE.JS</a:t>
            </a:r>
            <a:endParaRPr lang="en-US" sz="6600" dirty="0"/>
          </a:p>
        </p:txBody>
      </p:sp>
      <p:sp>
        <p:nvSpPr>
          <p:cNvPr id="4" name="Text 1"/>
          <p:cNvSpPr/>
          <p:nvPr/>
        </p:nvSpPr>
        <p:spPr>
          <a:xfrm>
            <a:off x="896531" y="5226237"/>
            <a:ext cx="7556421" cy="362903"/>
          </a:xfrm>
          <a:prstGeom prst="rect">
            <a:avLst/>
          </a:prstGeom>
          <a:noFill/>
          <a:ln/>
        </p:spPr>
        <p:txBody>
          <a:bodyPr wrap="none" lIns="0" tIns="0" rIns="0" bIns="0" rtlCol="0" anchor="t"/>
          <a:lstStyle/>
          <a:p>
            <a:pPr marL="0" indent="0" algn="ctr">
              <a:lnSpc>
                <a:spcPts val="2850"/>
              </a:lnSpc>
              <a:buNone/>
            </a:pPr>
            <a:r>
              <a:rPr lang="en-US" sz="2000" dirty="0">
                <a:solidFill>
                  <a:srgbClr val="272525"/>
                </a:solidFill>
                <a:latin typeface="Inter" pitchFamily="34" charset="0"/>
                <a:ea typeface="Inter" pitchFamily="34" charset="-122"/>
                <a:cs typeface="Inter" pitchFamily="34" charset="-120"/>
              </a:rPr>
              <a:t>Trình bày bởi: Nguyễn Hoài Nam - Entetsu Vietnam</a:t>
            </a:r>
            <a:endParaRPr lang="en-US" sz="2000" dirty="0"/>
          </a:p>
        </p:txBody>
      </p:sp>
      <p:pic>
        <p:nvPicPr>
          <p:cNvPr id="6" name="Picture 5" descr="Two people sitting in a room with a computer&#10;&#10;AI-generated content may be incorrect.">
            <a:extLst>
              <a:ext uri="{FF2B5EF4-FFF2-40B4-BE49-F238E27FC236}">
                <a16:creationId xmlns:a16="http://schemas.microsoft.com/office/drawing/2014/main" id="{1DAFBB82-E6E3-208E-9F7F-6088CA4B0F27}"/>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1546265"/>
            <a:ext cx="7556421" cy="2126337"/>
          </a:xfrm>
          <a:prstGeom prst="rect">
            <a:avLst/>
          </a:prstGeom>
          <a:noFill/>
          <a:ln/>
        </p:spPr>
        <p:txBody>
          <a:bodyPr wrap="square" lIns="0" tIns="0" rIns="0" bIns="0" rtlCol="0" anchor="t"/>
          <a:lstStyle/>
          <a:p>
            <a:pPr marL="0" indent="0" algn="ctr">
              <a:lnSpc>
                <a:spcPts val="5550"/>
              </a:lnSpc>
              <a:buNone/>
            </a:pPr>
            <a:r>
              <a:rPr lang="en-US" sz="4450" b="1" dirty="0">
                <a:solidFill>
                  <a:srgbClr val="000000"/>
                </a:solidFill>
                <a:latin typeface="Inter Bold" pitchFamily="34" charset="0"/>
                <a:ea typeface="Inter Bold" pitchFamily="34" charset="-122"/>
                <a:cs typeface="Inter Bold" pitchFamily="34" charset="-120"/>
              </a:rPr>
              <a:t>CÙNG NÂNG TẦM NĂNG LỰC BACKEND VỚI NODE.JS!</a:t>
            </a:r>
            <a:endParaRPr lang="en-US" sz="4450" dirty="0"/>
          </a:p>
        </p:txBody>
      </p:sp>
      <p:sp>
        <p:nvSpPr>
          <p:cNvPr id="4" name="Text 1"/>
          <p:cNvSpPr/>
          <p:nvPr/>
        </p:nvSpPr>
        <p:spPr>
          <a:xfrm>
            <a:off x="793790" y="4012763"/>
            <a:ext cx="7556421" cy="1088708"/>
          </a:xfrm>
          <a:prstGeom prst="rect">
            <a:avLst/>
          </a:prstGeom>
          <a:noFill/>
          <a:ln/>
        </p:spPr>
        <p:txBody>
          <a:bodyPr wrap="square" lIns="0" tIns="0" rIns="0" bIns="0" rtlCol="0" anchor="t"/>
          <a:lstStyle/>
          <a:p>
            <a:pPr marL="0" indent="0" algn="ctr">
              <a:lnSpc>
                <a:spcPts val="2850"/>
              </a:lnSpc>
              <a:buNone/>
            </a:pPr>
            <a:r>
              <a:rPr lang="en-US" sz="2400" dirty="0">
                <a:solidFill>
                  <a:srgbClr val="272525"/>
                </a:solidFill>
                <a:latin typeface="Inter" pitchFamily="34" charset="0"/>
                <a:ea typeface="Inter" pitchFamily="34" charset="-122"/>
                <a:cs typeface="Inter" pitchFamily="34" charset="-120"/>
              </a:rPr>
              <a:t>Thử thách này là bước đệm quan trọng để chúng ta không ngừng học hỏi và phát triển, góp phần xây dựng một đội ngũ vững mạnh và một tương lai công nghệ đầy hứa hẹn tại Entetsu Vietnam.</a:t>
            </a:r>
            <a:endParaRPr lang="en-US" sz="2400" dirty="0"/>
          </a:p>
        </p:txBody>
      </p:sp>
      <p:pic>
        <p:nvPicPr>
          <p:cNvPr id="9" name="Picture 8" descr="A group of people sitting at a table with laptops&#10;&#10;AI-generated content may be incorrect.">
            <a:extLst>
              <a:ext uri="{FF2B5EF4-FFF2-40B4-BE49-F238E27FC236}">
                <a16:creationId xmlns:a16="http://schemas.microsoft.com/office/drawing/2014/main" id="{2C2F8D45-0E50-0055-6056-70064D19A12D}"/>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70209"/>
            <a:ext cx="6592014"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GIỚI THIỆU VỀ NODE.JS</a:t>
            </a:r>
            <a:endParaRPr lang="en-US" sz="4450" dirty="0"/>
          </a:p>
        </p:txBody>
      </p:sp>
      <p:sp>
        <p:nvSpPr>
          <p:cNvPr id="3" name="Text 1"/>
          <p:cNvSpPr/>
          <p:nvPr/>
        </p:nvSpPr>
        <p:spPr>
          <a:xfrm>
            <a:off x="793790" y="283261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Node.js không chỉ là một runtime JavaScript mạnh mẽ mà còn là nền tảng cốt lõi cho việc phát triển các ứng dụng backend hiện đại, hiệu quả. Nó </a:t>
            </a:r>
            <a:r>
              <a:rPr lang="en-US" sz="2000" dirty="0">
                <a:solidFill>
                  <a:srgbClr val="272525"/>
                </a:solidFill>
                <a:latin typeface="Inter" pitchFamily="34" charset="0"/>
                <a:ea typeface="Inter" pitchFamily="34" charset="-122"/>
                <a:cs typeface="Inter" pitchFamily="34" charset="-120"/>
              </a:rPr>
              <a:t>cho</a:t>
            </a:r>
            <a:r>
              <a:rPr lang="en-US" sz="1750" dirty="0">
                <a:solidFill>
                  <a:srgbClr val="272525"/>
                </a:solidFill>
                <a:latin typeface="Inter" pitchFamily="34" charset="0"/>
                <a:ea typeface="Inter" pitchFamily="34" charset="-122"/>
                <a:cs typeface="Inter" pitchFamily="34" charset="-120"/>
              </a:rPr>
              <a:t> phép các nhà phát triển sử dụng JavaScript cho cả front-end và back-end, tạo ra một hệ sinh thái phát triển liền mạch.</a:t>
            </a:r>
            <a:endParaRPr lang="en-US" sz="1750" dirty="0"/>
          </a:p>
        </p:txBody>
      </p:sp>
      <p:sp>
        <p:nvSpPr>
          <p:cNvPr id="4" name="Shape 2"/>
          <p:cNvSpPr/>
          <p:nvPr/>
        </p:nvSpPr>
        <p:spPr>
          <a:xfrm>
            <a:off x="793790" y="4176474"/>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pic>
        <p:nvPicPr>
          <p:cNvPr id="5" name="Image 0" descr="preencoded.png"/>
          <p:cNvPicPr>
            <a:picLocks noChangeAspect="1"/>
          </p:cNvPicPr>
          <p:nvPr/>
        </p:nvPicPr>
        <p:blipFill>
          <a:blip r:embed="rId3"/>
          <a:stretch>
            <a:fillRect/>
          </a:stretch>
        </p:blipFill>
        <p:spPr>
          <a:xfrm>
            <a:off x="878860" y="4218980"/>
            <a:ext cx="340162" cy="425291"/>
          </a:xfrm>
          <a:prstGeom prst="rect">
            <a:avLst/>
          </a:prstGeom>
        </p:spPr>
      </p:pic>
      <p:sp>
        <p:nvSpPr>
          <p:cNvPr id="6" name="Text 3"/>
          <p:cNvSpPr/>
          <p:nvPr/>
        </p:nvSpPr>
        <p:spPr>
          <a:xfrm>
            <a:off x="1530906" y="42543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Nhanh &amp; Nhẹ</a:t>
            </a:r>
            <a:endParaRPr lang="en-US" sz="2200" dirty="0"/>
          </a:p>
        </p:txBody>
      </p:sp>
      <p:sp>
        <p:nvSpPr>
          <p:cNvPr id="7" name="Text 4"/>
          <p:cNvSpPr/>
          <p:nvPr/>
        </p:nvSpPr>
        <p:spPr>
          <a:xfrm>
            <a:off x="1530906" y="474476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Được xây dựng trên Engine V8 của Chrome, Node.js nổi bật với hiệu suất cao và khả năng xử lý bất đồng bộ, lý tưởng cho các ứng dụng yêu cầu tốc độ.</a:t>
            </a:r>
            <a:endParaRPr lang="en-US" sz="1750" dirty="0"/>
          </a:p>
        </p:txBody>
      </p:sp>
      <p:sp>
        <p:nvSpPr>
          <p:cNvPr id="8" name="Shape 5"/>
          <p:cNvSpPr/>
          <p:nvPr/>
        </p:nvSpPr>
        <p:spPr>
          <a:xfrm>
            <a:off x="5235893" y="4176474"/>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pic>
        <p:nvPicPr>
          <p:cNvPr id="9" name="Image 1" descr="preencoded.png"/>
          <p:cNvPicPr>
            <a:picLocks noChangeAspect="1"/>
          </p:cNvPicPr>
          <p:nvPr/>
        </p:nvPicPr>
        <p:blipFill>
          <a:blip r:embed="rId4"/>
          <a:stretch>
            <a:fillRect/>
          </a:stretch>
        </p:blipFill>
        <p:spPr>
          <a:xfrm>
            <a:off x="5320963" y="4218980"/>
            <a:ext cx="340162" cy="425291"/>
          </a:xfrm>
          <a:prstGeom prst="rect">
            <a:avLst/>
          </a:prstGeom>
        </p:spPr>
      </p:pic>
      <p:sp>
        <p:nvSpPr>
          <p:cNvPr id="10" name="Text 6"/>
          <p:cNvSpPr/>
          <p:nvPr/>
        </p:nvSpPr>
        <p:spPr>
          <a:xfrm>
            <a:off x="5973008" y="4254341"/>
            <a:ext cx="329672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Hệ Sinh Thái Phong Phú</a:t>
            </a:r>
            <a:endParaRPr lang="en-US" sz="2200" dirty="0"/>
          </a:p>
        </p:txBody>
      </p:sp>
      <p:sp>
        <p:nvSpPr>
          <p:cNvPr id="11" name="Text 7"/>
          <p:cNvSpPr/>
          <p:nvPr/>
        </p:nvSpPr>
        <p:spPr>
          <a:xfrm>
            <a:off x="5973008" y="4744760"/>
            <a:ext cx="342149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Với NPM (Node Package Manager), Node.js sở hữu kho thư viện khổng lồ, giúp tăng tốc độ phát triển và tích hợp nhiều tính năng phức tạp.</a:t>
            </a:r>
            <a:endParaRPr lang="en-US" sz="1750" dirty="0"/>
          </a:p>
        </p:txBody>
      </p:sp>
      <p:sp>
        <p:nvSpPr>
          <p:cNvPr id="12" name="Shape 8"/>
          <p:cNvSpPr/>
          <p:nvPr/>
        </p:nvSpPr>
        <p:spPr>
          <a:xfrm>
            <a:off x="9677995" y="4176474"/>
            <a:ext cx="510302" cy="510302"/>
          </a:xfrm>
          <a:prstGeom prst="roundRect">
            <a:avLst>
              <a:gd name="adj" fmla="val 18669"/>
            </a:avLst>
          </a:prstGeom>
          <a:solidFill>
            <a:srgbClr val="DADBF1"/>
          </a:solidFill>
          <a:ln w="7620">
            <a:solidFill>
              <a:srgbClr val="C0C1D7"/>
            </a:solidFill>
            <a:prstDash val="solid"/>
          </a:ln>
        </p:spPr>
        <p:txBody>
          <a:bodyPr/>
          <a:lstStyle/>
          <a:p>
            <a:endParaRPr lang="en-US"/>
          </a:p>
        </p:txBody>
      </p:sp>
      <p:pic>
        <p:nvPicPr>
          <p:cNvPr id="13" name="Image 2" descr="preencoded.png"/>
          <p:cNvPicPr>
            <a:picLocks noChangeAspect="1"/>
          </p:cNvPicPr>
          <p:nvPr/>
        </p:nvPicPr>
        <p:blipFill>
          <a:blip r:embed="rId5"/>
          <a:stretch>
            <a:fillRect/>
          </a:stretch>
        </p:blipFill>
        <p:spPr>
          <a:xfrm>
            <a:off x="9763065" y="4218980"/>
            <a:ext cx="340162" cy="425291"/>
          </a:xfrm>
          <a:prstGeom prst="rect">
            <a:avLst/>
          </a:prstGeom>
        </p:spPr>
      </p:pic>
      <p:sp>
        <p:nvSpPr>
          <p:cNvPr id="14" name="Text 9"/>
          <p:cNvSpPr/>
          <p:nvPr/>
        </p:nvSpPr>
        <p:spPr>
          <a:xfrm>
            <a:off x="10415111" y="42543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Linh Hoạt &amp; Đa Năng</a:t>
            </a:r>
            <a:endParaRPr lang="en-US" sz="2200" dirty="0"/>
          </a:p>
        </p:txBody>
      </p:sp>
      <p:sp>
        <p:nvSpPr>
          <p:cNvPr id="15" name="Text 10"/>
          <p:cNvSpPr/>
          <p:nvPr/>
        </p:nvSpPr>
        <p:spPr>
          <a:xfrm>
            <a:off x="10415111" y="4744760"/>
            <a:ext cx="3421499" cy="1481379"/>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Node.js hỗ trợ nhiều loại hình ứng dụng từ API, ứng dụng thời gian thực đến kiến trúc microservices, mang lại sự linh hoạt cho mọi dự án.</a:t>
            </a:r>
            <a:endParaRPr lang="en-US" sz="1750" dirty="0"/>
          </a:p>
        </p:txBody>
      </p:sp>
      <p:sp>
        <p:nvSpPr>
          <p:cNvPr id="16" name="Rectangle 15">
            <a:extLst>
              <a:ext uri="{FF2B5EF4-FFF2-40B4-BE49-F238E27FC236}">
                <a16:creationId xmlns:a16="http://schemas.microsoft.com/office/drawing/2014/main" id="{2B97E3BF-C944-424B-67CF-154F13C83B65}"/>
              </a:ext>
            </a:extLst>
          </p:cNvPr>
          <p:cNvSpPr/>
          <p:nvPr/>
        </p:nvSpPr>
        <p:spPr>
          <a:xfrm>
            <a:off x="12883794" y="7715892"/>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73537"/>
            <a:ext cx="9907429"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ỨNG DỤNG ĐA DẠNG CỦA NODE.JS</a:t>
            </a:r>
            <a:endParaRPr lang="en-US" sz="4450" dirty="0"/>
          </a:p>
        </p:txBody>
      </p:sp>
      <p:sp>
        <p:nvSpPr>
          <p:cNvPr id="3" name="Text 1"/>
          <p:cNvSpPr/>
          <p:nvPr/>
        </p:nvSpPr>
        <p:spPr>
          <a:xfrm>
            <a:off x="793790" y="183594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Node.js đã chứng minh sự hiệu quả vượt trội trong nhiều lĩnh vực, trở thành lựa chọn hàng đầu cho các giải pháp backend tiên tiến.</a:t>
            </a:r>
            <a:endParaRPr lang="en-US" sz="1750" dirty="0"/>
          </a:p>
        </p:txBody>
      </p:sp>
      <p:pic>
        <p:nvPicPr>
          <p:cNvPr id="4" name="Image 0" descr="preencoded.png"/>
          <p:cNvPicPr>
            <a:picLocks noChangeAspect="1"/>
          </p:cNvPicPr>
          <p:nvPr/>
        </p:nvPicPr>
        <p:blipFill>
          <a:blip r:embed="rId3"/>
          <a:stretch>
            <a:fillRect/>
          </a:stretch>
        </p:blipFill>
        <p:spPr>
          <a:xfrm>
            <a:off x="793790" y="2816900"/>
            <a:ext cx="4158615" cy="2570202"/>
          </a:xfrm>
          <a:prstGeom prst="rect">
            <a:avLst/>
          </a:prstGeom>
        </p:spPr>
      </p:pic>
      <p:sp>
        <p:nvSpPr>
          <p:cNvPr id="5" name="Text 2"/>
          <p:cNvSpPr/>
          <p:nvPr/>
        </p:nvSpPr>
        <p:spPr>
          <a:xfrm>
            <a:off x="793790" y="5613916"/>
            <a:ext cx="3202067"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Xây Dựng RESTful APIs</a:t>
            </a:r>
            <a:endParaRPr lang="en-US" sz="2200" dirty="0"/>
          </a:p>
        </p:txBody>
      </p:sp>
      <p:sp>
        <p:nvSpPr>
          <p:cNvPr id="6" name="Text 3"/>
          <p:cNvSpPr/>
          <p:nvPr/>
        </p:nvSpPr>
        <p:spPr>
          <a:xfrm>
            <a:off x="793790" y="610433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Node.js là lựa chọn lý tưởng để xây dựng các API hiệu suất cao, phục vụ cho ứng dụng web, di động và các hệ thống phân tán.</a:t>
            </a:r>
            <a:endParaRPr lang="en-US" sz="1750" dirty="0"/>
          </a:p>
        </p:txBody>
      </p:sp>
      <p:pic>
        <p:nvPicPr>
          <p:cNvPr id="7" name="Image 1" descr="preencoded.png"/>
          <p:cNvPicPr>
            <a:picLocks noChangeAspect="1"/>
          </p:cNvPicPr>
          <p:nvPr/>
        </p:nvPicPr>
        <p:blipFill>
          <a:blip r:embed="rId4"/>
          <a:stretch>
            <a:fillRect/>
          </a:stretch>
        </p:blipFill>
        <p:spPr>
          <a:xfrm>
            <a:off x="5235893" y="2816900"/>
            <a:ext cx="4158615" cy="2570202"/>
          </a:xfrm>
          <a:prstGeom prst="rect">
            <a:avLst/>
          </a:prstGeom>
        </p:spPr>
      </p:pic>
      <p:sp>
        <p:nvSpPr>
          <p:cNvPr id="8" name="Text 4"/>
          <p:cNvSpPr/>
          <p:nvPr/>
        </p:nvSpPr>
        <p:spPr>
          <a:xfrm>
            <a:off x="5235893" y="5613916"/>
            <a:ext cx="3532703"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Ứng Dụng Thời Gian Thực</a:t>
            </a:r>
            <a:endParaRPr lang="en-US" sz="2200" dirty="0"/>
          </a:p>
        </p:txBody>
      </p:sp>
      <p:sp>
        <p:nvSpPr>
          <p:cNvPr id="9" name="Text 5"/>
          <p:cNvSpPr/>
          <p:nvPr/>
        </p:nvSpPr>
        <p:spPr>
          <a:xfrm>
            <a:off x="5235893" y="610433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Với khả năng xử lý bất đồng bộ và WebSockets, Node.js mạnh mẽ trong việc phát triển chat apps, game online và các tính năng live update.</a:t>
            </a:r>
            <a:endParaRPr lang="en-US" sz="1750" dirty="0"/>
          </a:p>
        </p:txBody>
      </p:sp>
      <p:pic>
        <p:nvPicPr>
          <p:cNvPr id="10" name="Image 2" descr="preencoded.png"/>
          <p:cNvPicPr>
            <a:picLocks noChangeAspect="1"/>
          </p:cNvPicPr>
          <p:nvPr/>
        </p:nvPicPr>
        <p:blipFill>
          <a:blip r:embed="rId5"/>
          <a:stretch>
            <a:fillRect/>
          </a:stretch>
        </p:blipFill>
        <p:spPr>
          <a:xfrm>
            <a:off x="9677995" y="2816900"/>
            <a:ext cx="4158615" cy="2570202"/>
          </a:xfrm>
          <a:prstGeom prst="rect">
            <a:avLst/>
          </a:prstGeom>
        </p:spPr>
      </p:pic>
      <p:sp>
        <p:nvSpPr>
          <p:cNvPr id="11" name="Text 6"/>
          <p:cNvSpPr/>
          <p:nvPr/>
        </p:nvSpPr>
        <p:spPr>
          <a:xfrm>
            <a:off x="9677995" y="5613916"/>
            <a:ext cx="3371850"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Kiến Trúc Microservices</a:t>
            </a:r>
            <a:endParaRPr lang="en-US" sz="2200" dirty="0"/>
          </a:p>
        </p:txBody>
      </p:sp>
      <p:sp>
        <p:nvSpPr>
          <p:cNvPr id="12" name="Text 7"/>
          <p:cNvSpPr/>
          <p:nvPr/>
        </p:nvSpPr>
        <p:spPr>
          <a:xfrm>
            <a:off x="9677995" y="6104334"/>
            <a:ext cx="415861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Node.js giúp dễ dàng chia nhỏ ứng dụng thành các dịch vụ độc lập, tăng khả năng mở rộng và quản lý cho các hệ thống lớn.</a:t>
            </a:r>
            <a:endParaRPr lang="en-US" sz="1750" dirty="0"/>
          </a:p>
        </p:txBody>
      </p:sp>
      <p:sp>
        <p:nvSpPr>
          <p:cNvPr id="13" name="Rectangle 12">
            <a:extLst>
              <a:ext uri="{FF2B5EF4-FFF2-40B4-BE49-F238E27FC236}">
                <a16:creationId xmlns:a16="http://schemas.microsoft.com/office/drawing/2014/main" id="{B1932B94-B40B-8C90-84D7-A5AB74B2C576}"/>
              </a:ext>
            </a:extLst>
          </p:cNvPr>
          <p:cNvSpPr/>
          <p:nvPr/>
        </p:nvSpPr>
        <p:spPr>
          <a:xfrm>
            <a:off x="12883794" y="7715892"/>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35806" y="917734"/>
            <a:ext cx="8401288" cy="656987"/>
          </a:xfrm>
          <a:prstGeom prst="rect">
            <a:avLst/>
          </a:prstGeom>
          <a:noFill/>
          <a:ln/>
        </p:spPr>
        <p:txBody>
          <a:bodyPr wrap="none" lIns="0" tIns="0" rIns="0" bIns="0" rtlCol="0" anchor="t"/>
          <a:lstStyle/>
          <a:p>
            <a:pPr marL="0" indent="0" algn="l">
              <a:lnSpc>
                <a:spcPts val="5150"/>
              </a:lnSpc>
              <a:buNone/>
            </a:pPr>
            <a:r>
              <a:rPr lang="en-US" sz="4100" b="1" dirty="0">
                <a:solidFill>
                  <a:srgbClr val="000000"/>
                </a:solidFill>
                <a:latin typeface="Inter Bold" pitchFamily="34" charset="0"/>
                <a:ea typeface="Inter Bold" pitchFamily="34" charset="-122"/>
                <a:cs typeface="Inter Bold" pitchFamily="34" charset="-120"/>
              </a:rPr>
              <a:t>MỤC TIÊU CỦA THỬ THÁCH NÀY</a:t>
            </a:r>
            <a:endParaRPr lang="en-US" sz="4100" dirty="0"/>
          </a:p>
        </p:txBody>
      </p:sp>
      <p:sp>
        <p:nvSpPr>
          <p:cNvPr id="3" name="Text 1"/>
          <p:cNvSpPr/>
          <p:nvPr/>
        </p:nvSpPr>
        <p:spPr>
          <a:xfrm>
            <a:off x="735806" y="1995130"/>
            <a:ext cx="13158788" cy="336352"/>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Thử thách Node.js được thiết kế để không chỉ nâng cao kiến thức cá nhân mà còn mang lại giá trị thực tiễn cho đội ngũ và công ty.</a:t>
            </a:r>
            <a:endParaRPr lang="en-US" sz="1650" dirty="0"/>
          </a:p>
        </p:txBody>
      </p:sp>
      <p:sp>
        <p:nvSpPr>
          <p:cNvPr id="4" name="Shape 2"/>
          <p:cNvSpPr/>
          <p:nvPr/>
        </p:nvSpPr>
        <p:spPr>
          <a:xfrm>
            <a:off x="735806" y="2883218"/>
            <a:ext cx="6474262" cy="1951553"/>
          </a:xfrm>
          <a:prstGeom prst="roundRect">
            <a:avLst>
              <a:gd name="adj" fmla="val 5623"/>
            </a:avLst>
          </a:prstGeom>
          <a:solidFill>
            <a:srgbClr val="FFFFFF"/>
          </a:solidFill>
          <a:ln/>
        </p:spPr>
        <p:txBody>
          <a:bodyPr/>
          <a:lstStyle/>
          <a:p>
            <a:endParaRPr lang="en-US"/>
          </a:p>
        </p:txBody>
      </p:sp>
      <p:sp>
        <p:nvSpPr>
          <p:cNvPr id="5" name="Shape 3"/>
          <p:cNvSpPr/>
          <p:nvPr/>
        </p:nvSpPr>
        <p:spPr>
          <a:xfrm>
            <a:off x="735806" y="2860358"/>
            <a:ext cx="6474262" cy="91440"/>
          </a:xfrm>
          <a:prstGeom prst="roundRect">
            <a:avLst>
              <a:gd name="adj" fmla="val 96570"/>
            </a:avLst>
          </a:prstGeom>
          <a:solidFill>
            <a:srgbClr val="4950BC"/>
          </a:solidFill>
          <a:ln/>
        </p:spPr>
        <p:txBody>
          <a:bodyPr/>
          <a:lstStyle/>
          <a:p>
            <a:endParaRPr lang="en-US"/>
          </a:p>
        </p:txBody>
      </p:sp>
      <p:sp>
        <p:nvSpPr>
          <p:cNvPr id="6" name="Shape 4"/>
          <p:cNvSpPr/>
          <p:nvPr/>
        </p:nvSpPr>
        <p:spPr>
          <a:xfrm>
            <a:off x="3657540" y="2567940"/>
            <a:ext cx="630674" cy="630674"/>
          </a:xfrm>
          <a:prstGeom prst="roundRect">
            <a:avLst>
              <a:gd name="adj" fmla="val 144988"/>
            </a:avLst>
          </a:prstGeom>
          <a:solidFill>
            <a:srgbClr val="4950BC"/>
          </a:solidFill>
          <a:ln/>
        </p:spPr>
        <p:txBody>
          <a:bodyPr/>
          <a:lstStyle/>
          <a:p>
            <a:endParaRPr lang="en-US"/>
          </a:p>
        </p:txBody>
      </p:sp>
      <p:pic>
        <p:nvPicPr>
          <p:cNvPr id="7" name="Image 0" descr="preencoded.png"/>
          <p:cNvPicPr>
            <a:picLocks noChangeAspect="1"/>
          </p:cNvPicPr>
          <p:nvPr/>
        </p:nvPicPr>
        <p:blipFill>
          <a:blip r:embed="rId3"/>
          <a:stretch>
            <a:fillRect/>
          </a:stretch>
        </p:blipFill>
        <p:spPr>
          <a:xfrm>
            <a:off x="3846731" y="2725579"/>
            <a:ext cx="252293" cy="315278"/>
          </a:xfrm>
          <a:prstGeom prst="rect">
            <a:avLst/>
          </a:prstGeom>
        </p:spPr>
      </p:pic>
      <p:sp>
        <p:nvSpPr>
          <p:cNvPr id="8" name="Text 5"/>
          <p:cNvSpPr/>
          <p:nvPr/>
        </p:nvSpPr>
        <p:spPr>
          <a:xfrm>
            <a:off x="968812" y="3408759"/>
            <a:ext cx="3839885" cy="394216"/>
          </a:xfrm>
          <a:prstGeom prst="rect">
            <a:avLst/>
          </a:prstGeom>
          <a:noFill/>
          <a:ln/>
        </p:spPr>
        <p:txBody>
          <a:bodyPr wrap="none" lIns="0" tIns="0" rIns="0" bIns="0" rtlCol="0" anchor="t"/>
          <a:lstStyle/>
          <a:p>
            <a:pPr marL="0" indent="0" algn="l">
              <a:lnSpc>
                <a:spcPts val="3100"/>
              </a:lnSpc>
              <a:buNone/>
            </a:pPr>
            <a:r>
              <a:rPr lang="en-US" sz="2450" b="1" dirty="0">
                <a:solidFill>
                  <a:srgbClr val="272525"/>
                </a:solidFill>
                <a:latin typeface="Inter Bold" pitchFamily="34" charset="0"/>
                <a:ea typeface="Inter Bold" pitchFamily="34" charset="-122"/>
                <a:cs typeface="Inter Bold" pitchFamily="34" charset="-120"/>
              </a:rPr>
              <a:t>Học Node.js &amp; Express.js</a:t>
            </a:r>
            <a:endParaRPr lang="en-US" sz="2450" dirty="0"/>
          </a:p>
        </p:txBody>
      </p:sp>
      <p:sp>
        <p:nvSpPr>
          <p:cNvPr id="9" name="Text 6"/>
          <p:cNvSpPr/>
          <p:nvPr/>
        </p:nvSpPr>
        <p:spPr>
          <a:xfrm>
            <a:off x="968812" y="3929063"/>
            <a:ext cx="6008251" cy="672703"/>
          </a:xfrm>
          <a:prstGeom prst="rect">
            <a:avLst/>
          </a:prstGeom>
          <a:noFill/>
          <a:ln/>
        </p:spPr>
        <p:txBody>
          <a:bodyPr wrap="square" lIns="0" tIns="0" rIns="0" bIns="0" rtlCol="0" anchor="t"/>
          <a:lstStyle/>
          <a:p>
            <a:pPr marL="0" indent="0" algn="l">
              <a:lnSpc>
                <a:spcPts val="2600"/>
              </a:lnSpc>
              <a:buNone/>
            </a:pPr>
            <a:r>
              <a:rPr lang="en-US" sz="2000" dirty="0">
                <a:solidFill>
                  <a:srgbClr val="272525"/>
                </a:solidFill>
                <a:latin typeface="Inter" pitchFamily="34" charset="0"/>
                <a:ea typeface="Inter" pitchFamily="34" charset="-122"/>
                <a:cs typeface="Inter" pitchFamily="34" charset="-120"/>
              </a:rPr>
              <a:t>Nắm vững kiến thức nền tảng về Node.js và framework Express.js để xây dựng ứng dụng web hiệu quả.</a:t>
            </a:r>
            <a:endParaRPr lang="en-US" sz="2000" dirty="0"/>
          </a:p>
        </p:txBody>
      </p:sp>
      <p:sp>
        <p:nvSpPr>
          <p:cNvPr id="10" name="Shape 7"/>
          <p:cNvSpPr/>
          <p:nvPr/>
        </p:nvSpPr>
        <p:spPr>
          <a:xfrm>
            <a:off x="7420213" y="2883218"/>
            <a:ext cx="6474381" cy="1951553"/>
          </a:xfrm>
          <a:prstGeom prst="roundRect">
            <a:avLst>
              <a:gd name="adj" fmla="val 5623"/>
            </a:avLst>
          </a:prstGeom>
          <a:solidFill>
            <a:srgbClr val="FFFFFF"/>
          </a:solidFill>
          <a:ln/>
        </p:spPr>
        <p:txBody>
          <a:bodyPr/>
          <a:lstStyle/>
          <a:p>
            <a:endParaRPr lang="en-US"/>
          </a:p>
        </p:txBody>
      </p:sp>
      <p:sp>
        <p:nvSpPr>
          <p:cNvPr id="11" name="Shape 8"/>
          <p:cNvSpPr/>
          <p:nvPr/>
        </p:nvSpPr>
        <p:spPr>
          <a:xfrm>
            <a:off x="7420213" y="2860358"/>
            <a:ext cx="6474381" cy="91440"/>
          </a:xfrm>
          <a:prstGeom prst="roundRect">
            <a:avLst>
              <a:gd name="adj" fmla="val 96570"/>
            </a:avLst>
          </a:prstGeom>
          <a:solidFill>
            <a:srgbClr val="4950BC"/>
          </a:solidFill>
          <a:ln/>
        </p:spPr>
        <p:txBody>
          <a:bodyPr/>
          <a:lstStyle/>
          <a:p>
            <a:endParaRPr lang="en-US"/>
          </a:p>
        </p:txBody>
      </p:sp>
      <p:sp>
        <p:nvSpPr>
          <p:cNvPr id="12" name="Shape 9"/>
          <p:cNvSpPr/>
          <p:nvPr/>
        </p:nvSpPr>
        <p:spPr>
          <a:xfrm>
            <a:off x="10342066" y="2567940"/>
            <a:ext cx="630674" cy="630674"/>
          </a:xfrm>
          <a:prstGeom prst="roundRect">
            <a:avLst>
              <a:gd name="adj" fmla="val 144988"/>
            </a:avLst>
          </a:prstGeom>
          <a:solidFill>
            <a:srgbClr val="4950BC"/>
          </a:solidFill>
          <a:ln/>
        </p:spPr>
        <p:txBody>
          <a:bodyPr/>
          <a:lstStyle/>
          <a:p>
            <a:endParaRPr lang="en-US"/>
          </a:p>
        </p:txBody>
      </p:sp>
      <p:pic>
        <p:nvPicPr>
          <p:cNvPr id="13" name="Image 1" descr="preencoded.png"/>
          <p:cNvPicPr>
            <a:picLocks noChangeAspect="1"/>
          </p:cNvPicPr>
          <p:nvPr/>
        </p:nvPicPr>
        <p:blipFill>
          <a:blip r:embed="rId4"/>
          <a:stretch>
            <a:fillRect/>
          </a:stretch>
        </p:blipFill>
        <p:spPr>
          <a:xfrm>
            <a:off x="10531257" y="2725579"/>
            <a:ext cx="252293" cy="315278"/>
          </a:xfrm>
          <a:prstGeom prst="rect">
            <a:avLst/>
          </a:prstGeom>
        </p:spPr>
      </p:pic>
      <p:sp>
        <p:nvSpPr>
          <p:cNvPr id="14" name="Text 10"/>
          <p:cNvSpPr/>
          <p:nvPr/>
        </p:nvSpPr>
        <p:spPr>
          <a:xfrm>
            <a:off x="7653218" y="3408759"/>
            <a:ext cx="5404247" cy="394216"/>
          </a:xfrm>
          <a:prstGeom prst="rect">
            <a:avLst/>
          </a:prstGeom>
          <a:noFill/>
          <a:ln/>
        </p:spPr>
        <p:txBody>
          <a:bodyPr wrap="none" lIns="0" tIns="0" rIns="0" bIns="0" rtlCol="0" anchor="t"/>
          <a:lstStyle/>
          <a:p>
            <a:pPr marL="0" indent="0" algn="l">
              <a:lnSpc>
                <a:spcPts val="3100"/>
              </a:lnSpc>
              <a:buNone/>
            </a:pPr>
            <a:r>
              <a:rPr lang="en-US" sz="2450" b="1" dirty="0">
                <a:solidFill>
                  <a:srgbClr val="272525"/>
                </a:solidFill>
                <a:latin typeface="Inter Bold" pitchFamily="34" charset="0"/>
                <a:ea typeface="Inter Bold" pitchFamily="34" charset="-122"/>
                <a:cs typeface="Inter Bold" pitchFamily="34" charset="-120"/>
              </a:rPr>
              <a:t>Xây Dựng Mini Project Backend API</a:t>
            </a:r>
            <a:endParaRPr lang="en-US" sz="2450" dirty="0"/>
          </a:p>
        </p:txBody>
      </p:sp>
      <p:sp>
        <p:nvSpPr>
          <p:cNvPr id="15" name="Text 11"/>
          <p:cNvSpPr/>
          <p:nvPr/>
        </p:nvSpPr>
        <p:spPr>
          <a:xfrm>
            <a:off x="7653218" y="3929063"/>
            <a:ext cx="6008370" cy="672703"/>
          </a:xfrm>
          <a:prstGeom prst="rect">
            <a:avLst/>
          </a:prstGeom>
          <a:noFill/>
          <a:ln/>
        </p:spPr>
        <p:txBody>
          <a:bodyPr wrap="square" lIns="0" tIns="0" rIns="0" bIns="0" rtlCol="0" anchor="t"/>
          <a:lstStyle/>
          <a:p>
            <a:pPr marL="0" indent="0" algn="l">
              <a:lnSpc>
                <a:spcPts val="2600"/>
              </a:lnSpc>
              <a:buNone/>
            </a:pPr>
            <a:r>
              <a:rPr lang="en-US" sz="2000" dirty="0">
                <a:solidFill>
                  <a:srgbClr val="272525"/>
                </a:solidFill>
                <a:latin typeface="Inter" pitchFamily="34" charset="0"/>
                <a:ea typeface="Inter" pitchFamily="34" charset="-122"/>
                <a:cs typeface="Inter" pitchFamily="34" charset="-120"/>
              </a:rPr>
              <a:t>Vận dụng kiến thức đã học vào thực tế bằng cách phát triển một dự án backend API hoàn chỉnh, có chức năng cơ bản.</a:t>
            </a:r>
            <a:endParaRPr lang="en-US" sz="2000" dirty="0"/>
          </a:p>
        </p:txBody>
      </p:sp>
      <p:sp>
        <p:nvSpPr>
          <p:cNvPr id="16" name="Shape 12"/>
          <p:cNvSpPr/>
          <p:nvPr/>
        </p:nvSpPr>
        <p:spPr>
          <a:xfrm>
            <a:off x="735806" y="5360194"/>
            <a:ext cx="6474262" cy="1951553"/>
          </a:xfrm>
          <a:prstGeom prst="roundRect">
            <a:avLst>
              <a:gd name="adj" fmla="val 5623"/>
            </a:avLst>
          </a:prstGeom>
          <a:solidFill>
            <a:srgbClr val="FFFFFF"/>
          </a:solidFill>
          <a:ln/>
        </p:spPr>
        <p:txBody>
          <a:bodyPr/>
          <a:lstStyle/>
          <a:p>
            <a:endParaRPr lang="en-US"/>
          </a:p>
        </p:txBody>
      </p:sp>
      <p:sp>
        <p:nvSpPr>
          <p:cNvPr id="17" name="Shape 13"/>
          <p:cNvSpPr/>
          <p:nvPr/>
        </p:nvSpPr>
        <p:spPr>
          <a:xfrm>
            <a:off x="735806" y="5337334"/>
            <a:ext cx="6474262" cy="91440"/>
          </a:xfrm>
          <a:prstGeom prst="roundRect">
            <a:avLst>
              <a:gd name="adj" fmla="val 96570"/>
            </a:avLst>
          </a:prstGeom>
          <a:solidFill>
            <a:srgbClr val="4950BC"/>
          </a:solidFill>
          <a:ln/>
        </p:spPr>
        <p:txBody>
          <a:bodyPr/>
          <a:lstStyle/>
          <a:p>
            <a:endParaRPr lang="en-US"/>
          </a:p>
        </p:txBody>
      </p:sp>
      <p:sp>
        <p:nvSpPr>
          <p:cNvPr id="18" name="Shape 14"/>
          <p:cNvSpPr/>
          <p:nvPr/>
        </p:nvSpPr>
        <p:spPr>
          <a:xfrm>
            <a:off x="3657540" y="5044916"/>
            <a:ext cx="630674" cy="630674"/>
          </a:xfrm>
          <a:prstGeom prst="roundRect">
            <a:avLst>
              <a:gd name="adj" fmla="val 144988"/>
            </a:avLst>
          </a:prstGeom>
          <a:solidFill>
            <a:srgbClr val="4950BC"/>
          </a:solidFill>
          <a:ln/>
        </p:spPr>
        <p:txBody>
          <a:bodyPr/>
          <a:lstStyle/>
          <a:p>
            <a:endParaRPr lang="en-US"/>
          </a:p>
        </p:txBody>
      </p:sp>
      <p:pic>
        <p:nvPicPr>
          <p:cNvPr id="19" name="Image 2" descr="preencoded.png"/>
          <p:cNvPicPr>
            <a:picLocks noChangeAspect="1"/>
          </p:cNvPicPr>
          <p:nvPr/>
        </p:nvPicPr>
        <p:blipFill>
          <a:blip r:embed="rId5"/>
          <a:stretch>
            <a:fillRect/>
          </a:stretch>
        </p:blipFill>
        <p:spPr>
          <a:xfrm>
            <a:off x="3846731" y="5202555"/>
            <a:ext cx="252293" cy="315278"/>
          </a:xfrm>
          <a:prstGeom prst="rect">
            <a:avLst/>
          </a:prstGeom>
        </p:spPr>
      </p:pic>
      <p:sp>
        <p:nvSpPr>
          <p:cNvPr id="20" name="Text 15"/>
          <p:cNvSpPr/>
          <p:nvPr/>
        </p:nvSpPr>
        <p:spPr>
          <a:xfrm>
            <a:off x="968812" y="5885736"/>
            <a:ext cx="3559731" cy="394216"/>
          </a:xfrm>
          <a:prstGeom prst="rect">
            <a:avLst/>
          </a:prstGeom>
          <a:noFill/>
          <a:ln/>
        </p:spPr>
        <p:txBody>
          <a:bodyPr wrap="none" lIns="0" tIns="0" rIns="0" bIns="0" rtlCol="0" anchor="t"/>
          <a:lstStyle/>
          <a:p>
            <a:pPr marL="0" indent="0" algn="l">
              <a:lnSpc>
                <a:spcPts val="3100"/>
              </a:lnSpc>
              <a:buNone/>
            </a:pPr>
            <a:r>
              <a:rPr lang="en-US" sz="2450" b="1" dirty="0">
                <a:solidFill>
                  <a:srgbClr val="272525"/>
                </a:solidFill>
                <a:latin typeface="Inter Bold" pitchFamily="34" charset="0"/>
                <a:ea typeface="Inter Bold" pitchFamily="34" charset="-122"/>
                <a:cs typeface="Inter Bold" pitchFamily="34" charset="-120"/>
              </a:rPr>
              <a:t>Viết Tài Liệu API Chuẩn</a:t>
            </a:r>
            <a:endParaRPr lang="en-US" sz="2450" dirty="0"/>
          </a:p>
        </p:txBody>
      </p:sp>
      <p:sp>
        <p:nvSpPr>
          <p:cNvPr id="21" name="Text 16"/>
          <p:cNvSpPr/>
          <p:nvPr/>
        </p:nvSpPr>
        <p:spPr>
          <a:xfrm>
            <a:off x="968812" y="6406039"/>
            <a:ext cx="6008251" cy="672703"/>
          </a:xfrm>
          <a:prstGeom prst="rect">
            <a:avLst/>
          </a:prstGeom>
          <a:noFill/>
          <a:ln/>
        </p:spPr>
        <p:txBody>
          <a:bodyPr wrap="square" lIns="0" tIns="0" rIns="0" bIns="0" rtlCol="0" anchor="t"/>
          <a:lstStyle/>
          <a:p>
            <a:pPr marL="0" indent="0" algn="l">
              <a:lnSpc>
                <a:spcPts val="2600"/>
              </a:lnSpc>
              <a:buNone/>
            </a:pPr>
            <a:r>
              <a:rPr lang="en-US" sz="2000" dirty="0">
                <a:solidFill>
                  <a:srgbClr val="272525"/>
                </a:solidFill>
                <a:latin typeface="Inter" pitchFamily="34" charset="0"/>
                <a:ea typeface="Inter" pitchFamily="34" charset="-122"/>
                <a:cs typeface="Inter" pitchFamily="34" charset="-120"/>
              </a:rPr>
              <a:t>Tạo ra tài liệu API rõ ràng, chi tiết, dễ hiểu để chia sẻ với các thành viên trong team, phục vụ cho việc tích hợp sau này.</a:t>
            </a:r>
            <a:endParaRPr lang="en-US" sz="2000" dirty="0"/>
          </a:p>
        </p:txBody>
      </p:sp>
      <p:sp>
        <p:nvSpPr>
          <p:cNvPr id="22" name="Shape 17"/>
          <p:cNvSpPr/>
          <p:nvPr/>
        </p:nvSpPr>
        <p:spPr>
          <a:xfrm>
            <a:off x="7420213" y="5360194"/>
            <a:ext cx="6474381" cy="1951553"/>
          </a:xfrm>
          <a:prstGeom prst="roundRect">
            <a:avLst>
              <a:gd name="adj" fmla="val 5623"/>
            </a:avLst>
          </a:prstGeom>
          <a:solidFill>
            <a:srgbClr val="FFFFFF"/>
          </a:solidFill>
          <a:ln/>
        </p:spPr>
        <p:txBody>
          <a:bodyPr/>
          <a:lstStyle/>
          <a:p>
            <a:endParaRPr lang="en-US"/>
          </a:p>
        </p:txBody>
      </p:sp>
      <p:sp>
        <p:nvSpPr>
          <p:cNvPr id="23" name="Shape 18"/>
          <p:cNvSpPr/>
          <p:nvPr/>
        </p:nvSpPr>
        <p:spPr>
          <a:xfrm>
            <a:off x="7420213" y="5337334"/>
            <a:ext cx="6474381" cy="91440"/>
          </a:xfrm>
          <a:prstGeom prst="roundRect">
            <a:avLst>
              <a:gd name="adj" fmla="val 96570"/>
            </a:avLst>
          </a:prstGeom>
          <a:solidFill>
            <a:srgbClr val="4950BC"/>
          </a:solidFill>
          <a:ln/>
        </p:spPr>
        <p:txBody>
          <a:bodyPr/>
          <a:lstStyle/>
          <a:p>
            <a:endParaRPr lang="en-US"/>
          </a:p>
        </p:txBody>
      </p:sp>
      <p:sp>
        <p:nvSpPr>
          <p:cNvPr id="24" name="Shape 19"/>
          <p:cNvSpPr/>
          <p:nvPr/>
        </p:nvSpPr>
        <p:spPr>
          <a:xfrm>
            <a:off x="10342066" y="5044916"/>
            <a:ext cx="630674" cy="630674"/>
          </a:xfrm>
          <a:prstGeom prst="roundRect">
            <a:avLst>
              <a:gd name="adj" fmla="val 144988"/>
            </a:avLst>
          </a:prstGeom>
          <a:solidFill>
            <a:srgbClr val="4950BC"/>
          </a:solidFill>
          <a:ln/>
        </p:spPr>
        <p:txBody>
          <a:bodyPr/>
          <a:lstStyle/>
          <a:p>
            <a:endParaRPr lang="en-US"/>
          </a:p>
        </p:txBody>
      </p:sp>
      <p:pic>
        <p:nvPicPr>
          <p:cNvPr id="25" name="Image 3" descr="preencoded.png"/>
          <p:cNvPicPr>
            <a:picLocks noChangeAspect="1"/>
          </p:cNvPicPr>
          <p:nvPr/>
        </p:nvPicPr>
        <p:blipFill>
          <a:blip r:embed="rId6"/>
          <a:stretch>
            <a:fillRect/>
          </a:stretch>
        </p:blipFill>
        <p:spPr>
          <a:xfrm>
            <a:off x="10531257" y="5202555"/>
            <a:ext cx="252293" cy="315278"/>
          </a:xfrm>
          <a:prstGeom prst="rect">
            <a:avLst/>
          </a:prstGeom>
        </p:spPr>
      </p:pic>
      <p:sp>
        <p:nvSpPr>
          <p:cNvPr id="26" name="Text 20"/>
          <p:cNvSpPr/>
          <p:nvPr/>
        </p:nvSpPr>
        <p:spPr>
          <a:xfrm>
            <a:off x="7653218" y="5885736"/>
            <a:ext cx="3153608" cy="394216"/>
          </a:xfrm>
          <a:prstGeom prst="rect">
            <a:avLst/>
          </a:prstGeom>
          <a:noFill/>
          <a:ln/>
        </p:spPr>
        <p:txBody>
          <a:bodyPr wrap="none" lIns="0" tIns="0" rIns="0" bIns="0" rtlCol="0" anchor="t"/>
          <a:lstStyle/>
          <a:p>
            <a:pPr marL="0" indent="0" algn="l">
              <a:lnSpc>
                <a:spcPts val="3100"/>
              </a:lnSpc>
              <a:buNone/>
            </a:pPr>
            <a:r>
              <a:rPr lang="en-US" sz="2450" b="1" dirty="0">
                <a:solidFill>
                  <a:srgbClr val="272525"/>
                </a:solidFill>
                <a:latin typeface="Inter Bold" pitchFamily="34" charset="0"/>
                <a:ea typeface="Inter Bold" pitchFamily="34" charset="-122"/>
                <a:cs typeface="Inter Bold" pitchFamily="34" charset="-120"/>
              </a:rPr>
              <a:t>Trình Bày Kết Quả</a:t>
            </a:r>
            <a:endParaRPr lang="en-US" sz="2450" dirty="0"/>
          </a:p>
        </p:txBody>
      </p:sp>
      <p:sp>
        <p:nvSpPr>
          <p:cNvPr id="27" name="Text 21"/>
          <p:cNvSpPr/>
          <p:nvPr/>
        </p:nvSpPr>
        <p:spPr>
          <a:xfrm>
            <a:off x="7653218" y="6406039"/>
            <a:ext cx="6008370" cy="672703"/>
          </a:xfrm>
          <a:prstGeom prst="rect">
            <a:avLst/>
          </a:prstGeom>
          <a:noFill/>
          <a:ln/>
        </p:spPr>
        <p:txBody>
          <a:bodyPr wrap="square" lIns="0" tIns="0" rIns="0" bIns="0" rtlCol="0" anchor="t"/>
          <a:lstStyle/>
          <a:p>
            <a:pPr marL="0" indent="0" algn="l">
              <a:lnSpc>
                <a:spcPts val="2600"/>
              </a:lnSpc>
              <a:buNone/>
            </a:pPr>
            <a:r>
              <a:rPr lang="en-US" sz="2000" dirty="0">
                <a:solidFill>
                  <a:srgbClr val="272525"/>
                </a:solidFill>
                <a:latin typeface="Inter" pitchFamily="34" charset="0"/>
                <a:ea typeface="Inter" pitchFamily="34" charset="-122"/>
                <a:cs typeface="Inter" pitchFamily="34" charset="-120"/>
              </a:rPr>
              <a:t>Giới thiệu thành quả của thử thách vào cuối </a:t>
            </a:r>
            <a:r>
              <a:rPr lang="en-US" sz="2000" dirty="0" err="1">
                <a:solidFill>
                  <a:srgbClr val="272525"/>
                </a:solidFill>
                <a:latin typeface="Inter" pitchFamily="34" charset="0"/>
                <a:ea typeface="Inter" pitchFamily="34" charset="-122"/>
                <a:cs typeface="Inter" pitchFamily="34" charset="-120"/>
              </a:rPr>
              <a:t>tháng</a:t>
            </a:r>
            <a:r>
              <a:rPr lang="en-US" sz="2000" dirty="0">
                <a:solidFill>
                  <a:srgbClr val="272525"/>
                </a:solidFill>
                <a:latin typeface="Inter" pitchFamily="34" charset="0"/>
                <a:ea typeface="Inter" pitchFamily="34" charset="-122"/>
                <a:cs typeface="Inter" pitchFamily="34" charset="-120"/>
              </a:rPr>
              <a:t> 11, chia sẻ kinh nghiệm và kiến thức đã đạt được.</a:t>
            </a:r>
            <a:endParaRPr lang="en-US" sz="2000" dirty="0"/>
          </a:p>
        </p:txBody>
      </p:sp>
      <p:sp>
        <p:nvSpPr>
          <p:cNvPr id="30" name="Rectangle 29">
            <a:extLst>
              <a:ext uri="{FF2B5EF4-FFF2-40B4-BE49-F238E27FC236}">
                <a16:creationId xmlns:a16="http://schemas.microsoft.com/office/drawing/2014/main" id="{9CB77587-0AEF-0422-45CC-27879EF9A250}"/>
              </a:ext>
            </a:extLst>
          </p:cNvPr>
          <p:cNvSpPr/>
          <p:nvPr/>
        </p:nvSpPr>
        <p:spPr>
          <a:xfrm>
            <a:off x="12883794" y="7715892"/>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1148"/>
          </a:xfrm>
          <a:prstGeom prst="rect">
            <a:avLst/>
          </a:prstGeom>
        </p:spPr>
      </p:pic>
      <p:sp>
        <p:nvSpPr>
          <p:cNvPr id="3" name="Text 0"/>
          <p:cNvSpPr/>
          <p:nvPr/>
        </p:nvSpPr>
        <p:spPr>
          <a:xfrm>
            <a:off x="6142553" y="515541"/>
            <a:ext cx="7831693" cy="1171813"/>
          </a:xfrm>
          <a:prstGeom prst="rect">
            <a:avLst/>
          </a:prstGeom>
          <a:noFill/>
          <a:ln/>
        </p:spPr>
        <p:txBody>
          <a:bodyPr wrap="square" lIns="0" tIns="0" rIns="0" bIns="0" rtlCol="0" anchor="t"/>
          <a:lstStyle/>
          <a:p>
            <a:pPr marL="0" indent="0" algn="l">
              <a:lnSpc>
                <a:spcPts val="4600"/>
              </a:lnSpc>
              <a:buNone/>
            </a:pPr>
            <a:r>
              <a:rPr lang="en-US" sz="3650" b="1" dirty="0">
                <a:solidFill>
                  <a:srgbClr val="000000"/>
                </a:solidFill>
                <a:latin typeface="Inter Bold" pitchFamily="34" charset="0"/>
                <a:ea typeface="Inter Bold" pitchFamily="34" charset="-122"/>
                <a:cs typeface="Inter Bold" pitchFamily="34" charset="-120"/>
              </a:rPr>
              <a:t>KẾ HOẠCH THỰC HIỆN: GIAI ĐOẠN 1</a:t>
            </a:r>
            <a:endParaRPr lang="en-US" sz="3650" dirty="0"/>
          </a:p>
        </p:txBody>
      </p:sp>
      <p:sp>
        <p:nvSpPr>
          <p:cNvPr id="4" name="Text 1"/>
          <p:cNvSpPr/>
          <p:nvPr/>
        </p:nvSpPr>
        <p:spPr>
          <a:xfrm>
            <a:off x="6142553" y="1968579"/>
            <a:ext cx="7831693" cy="600075"/>
          </a:xfrm>
          <a:prstGeom prst="rect">
            <a:avLst/>
          </a:prstGeom>
          <a:noFill/>
          <a:ln/>
        </p:spPr>
        <p:txBody>
          <a:bodyPr wrap="square" lIns="0" tIns="0" rIns="0" bIns="0" rtlCol="0" anchor="t"/>
          <a:lstStyle/>
          <a:p>
            <a:pPr marL="0" indent="0" algn="l">
              <a:lnSpc>
                <a:spcPts val="2350"/>
              </a:lnSpc>
              <a:buNone/>
            </a:pPr>
            <a:r>
              <a:rPr lang="en-US" sz="1450" dirty="0">
                <a:solidFill>
                  <a:srgbClr val="272525"/>
                </a:solidFill>
                <a:latin typeface="Inter" pitchFamily="34" charset="0"/>
                <a:ea typeface="Inter" pitchFamily="34" charset="-122"/>
                <a:cs typeface="Inter" pitchFamily="34" charset="-120"/>
              </a:rPr>
              <a:t>Giai </a:t>
            </a:r>
            <a:r>
              <a:rPr lang="en-US" sz="1450" dirty="0" err="1">
                <a:solidFill>
                  <a:srgbClr val="272525"/>
                </a:solidFill>
                <a:latin typeface="Inter" pitchFamily="34" charset="0"/>
                <a:ea typeface="Inter" pitchFamily="34" charset="-122"/>
                <a:cs typeface="Inter" pitchFamily="34" charset="-120"/>
              </a:rPr>
              <a:t>đoạn</a:t>
            </a:r>
            <a:r>
              <a:rPr lang="en-US" sz="1450" dirty="0">
                <a:solidFill>
                  <a:srgbClr val="272525"/>
                </a:solidFill>
                <a:latin typeface="Inter" pitchFamily="34" charset="0"/>
                <a:ea typeface="Inter" pitchFamily="34" charset="-122"/>
                <a:cs typeface="Inter" pitchFamily="34" charset="-120"/>
              </a:rPr>
              <a:t> </a:t>
            </a:r>
            <a:r>
              <a:rPr lang="en-US" sz="1450" dirty="0" err="1">
                <a:solidFill>
                  <a:srgbClr val="272525"/>
                </a:solidFill>
                <a:latin typeface="Inter" pitchFamily="34" charset="0"/>
                <a:ea typeface="Inter" pitchFamily="34" charset="-122"/>
                <a:cs typeface="Inter" pitchFamily="34" charset="-120"/>
              </a:rPr>
              <a:t>này</a:t>
            </a:r>
            <a:r>
              <a:rPr lang="en-US" sz="1450" dirty="0">
                <a:solidFill>
                  <a:srgbClr val="272525"/>
                </a:solidFill>
                <a:latin typeface="Inter" pitchFamily="34" charset="0"/>
                <a:ea typeface="Inter" pitchFamily="34" charset="-122"/>
                <a:cs typeface="Inter" pitchFamily="34" charset="-120"/>
              </a:rPr>
              <a:t> </a:t>
            </a:r>
            <a:r>
              <a:rPr lang="en-US" sz="1450" dirty="0" err="1">
                <a:solidFill>
                  <a:srgbClr val="272525"/>
                </a:solidFill>
                <a:latin typeface="Inter" pitchFamily="34" charset="0"/>
                <a:ea typeface="Inter" pitchFamily="34" charset="-122"/>
                <a:cs typeface="Inter" pitchFamily="34" charset="-120"/>
              </a:rPr>
              <a:t>sẽ</a:t>
            </a:r>
            <a:r>
              <a:rPr lang="en-US" sz="1450" dirty="0">
                <a:solidFill>
                  <a:srgbClr val="272525"/>
                </a:solidFill>
                <a:latin typeface="Inter" pitchFamily="34" charset="0"/>
                <a:ea typeface="Inter" pitchFamily="34" charset="-122"/>
                <a:cs typeface="Inter" pitchFamily="34" charset="-120"/>
              </a:rPr>
              <a:t> tập trung vào việc xây dựng nền tảng vững chắc về Node.js và các công nghệ cốt lõi.</a:t>
            </a:r>
            <a:endParaRPr lang="en-US" sz="1450" dirty="0"/>
          </a:p>
        </p:txBody>
      </p:sp>
      <p:sp>
        <p:nvSpPr>
          <p:cNvPr id="5" name="Shape 2"/>
          <p:cNvSpPr/>
          <p:nvPr/>
        </p:nvSpPr>
        <p:spPr>
          <a:xfrm>
            <a:off x="6283166" y="2779514"/>
            <a:ext cx="22860" cy="4936093"/>
          </a:xfrm>
          <a:prstGeom prst="roundRect">
            <a:avLst>
              <a:gd name="adj" fmla="val 344476"/>
            </a:avLst>
          </a:prstGeom>
          <a:solidFill>
            <a:srgbClr val="C0C1D7"/>
          </a:solidFill>
          <a:ln/>
        </p:spPr>
        <p:txBody>
          <a:bodyPr/>
          <a:lstStyle/>
          <a:p>
            <a:endParaRPr lang="en-US"/>
          </a:p>
        </p:txBody>
      </p:sp>
      <p:sp>
        <p:nvSpPr>
          <p:cNvPr id="6" name="Shape 3"/>
          <p:cNvSpPr/>
          <p:nvPr/>
        </p:nvSpPr>
        <p:spPr>
          <a:xfrm>
            <a:off x="6260306" y="3465790"/>
            <a:ext cx="562451" cy="22860"/>
          </a:xfrm>
          <a:prstGeom prst="roundRect">
            <a:avLst>
              <a:gd name="adj" fmla="val 344476"/>
            </a:avLst>
          </a:prstGeom>
          <a:solidFill>
            <a:srgbClr val="C0C1D7"/>
          </a:solidFill>
          <a:ln/>
        </p:spPr>
        <p:txBody>
          <a:bodyPr/>
          <a:lstStyle/>
          <a:p>
            <a:endParaRPr lang="en-US"/>
          </a:p>
        </p:txBody>
      </p:sp>
      <p:sp>
        <p:nvSpPr>
          <p:cNvPr id="7" name="Shape 4"/>
          <p:cNvSpPr/>
          <p:nvPr/>
        </p:nvSpPr>
        <p:spPr>
          <a:xfrm>
            <a:off x="6212860" y="3406914"/>
            <a:ext cx="140613" cy="140613"/>
          </a:xfrm>
          <a:prstGeom prst="roundRect">
            <a:avLst>
              <a:gd name="adj" fmla="val 325148"/>
            </a:avLst>
          </a:prstGeom>
          <a:solidFill>
            <a:srgbClr val="4950BC"/>
          </a:solidFill>
          <a:ln/>
        </p:spPr>
        <p:txBody>
          <a:bodyPr/>
          <a:lstStyle/>
          <a:p>
            <a:endParaRPr lang="en-US"/>
          </a:p>
        </p:txBody>
      </p:sp>
      <p:sp>
        <p:nvSpPr>
          <p:cNvPr id="8" name="Shape 5"/>
          <p:cNvSpPr/>
          <p:nvPr/>
        </p:nvSpPr>
        <p:spPr>
          <a:xfrm>
            <a:off x="6845618" y="2779514"/>
            <a:ext cx="7128629" cy="1395413"/>
          </a:xfrm>
          <a:prstGeom prst="roundRect">
            <a:avLst>
              <a:gd name="adj" fmla="val 5643"/>
            </a:avLst>
          </a:prstGeom>
          <a:solidFill>
            <a:srgbClr val="DADBF1"/>
          </a:solidFill>
          <a:ln w="7620">
            <a:solidFill>
              <a:srgbClr val="C0C1D7"/>
            </a:solidFill>
            <a:prstDash val="solid"/>
          </a:ln>
        </p:spPr>
        <p:txBody>
          <a:bodyPr/>
          <a:lstStyle/>
          <a:p>
            <a:endParaRPr lang="en-US"/>
          </a:p>
        </p:txBody>
      </p:sp>
      <p:sp>
        <p:nvSpPr>
          <p:cNvPr id="9" name="Text 6"/>
          <p:cNvSpPr/>
          <p:nvPr/>
        </p:nvSpPr>
        <p:spPr>
          <a:xfrm>
            <a:off x="7040642" y="2974538"/>
            <a:ext cx="2856428" cy="292894"/>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Tuần 1-2: Node.js Cơ Bản</a:t>
            </a:r>
            <a:endParaRPr lang="en-US" sz="1800" dirty="0"/>
          </a:p>
        </p:txBody>
      </p:sp>
      <p:sp>
        <p:nvSpPr>
          <p:cNvPr id="10" name="Text 7"/>
          <p:cNvSpPr/>
          <p:nvPr/>
        </p:nvSpPr>
        <p:spPr>
          <a:xfrm>
            <a:off x="7040642" y="3379827"/>
            <a:ext cx="6738580" cy="600075"/>
          </a:xfrm>
          <a:prstGeom prst="rect">
            <a:avLst/>
          </a:prstGeom>
          <a:noFill/>
          <a:ln/>
        </p:spPr>
        <p:txBody>
          <a:bodyPr wrap="square" lIns="0" tIns="0" rIns="0" bIns="0" rtlCol="0" anchor="t"/>
          <a:lstStyle/>
          <a:p>
            <a:pPr marL="0" indent="0" algn="l">
              <a:lnSpc>
                <a:spcPts val="2350"/>
              </a:lnSpc>
              <a:buNone/>
            </a:pPr>
            <a:r>
              <a:rPr lang="en-US" sz="2000" dirty="0">
                <a:solidFill>
                  <a:srgbClr val="272525"/>
                </a:solidFill>
                <a:latin typeface="Inter" pitchFamily="34" charset="0"/>
                <a:ea typeface="Inter" pitchFamily="34" charset="-122"/>
                <a:cs typeface="Inter" pitchFamily="34" charset="-120"/>
              </a:rPr>
              <a:t>Làm quen với Node.js runtime, quản lý package NPM, hiểu về cơ chế bất đồng bộ (async/await) và Callbacks.</a:t>
            </a:r>
            <a:endParaRPr lang="en-US" sz="2000" dirty="0"/>
          </a:p>
        </p:txBody>
      </p:sp>
      <p:sp>
        <p:nvSpPr>
          <p:cNvPr id="11" name="Shape 8"/>
          <p:cNvSpPr/>
          <p:nvPr/>
        </p:nvSpPr>
        <p:spPr>
          <a:xfrm>
            <a:off x="6260306" y="5236131"/>
            <a:ext cx="562451" cy="22860"/>
          </a:xfrm>
          <a:prstGeom prst="roundRect">
            <a:avLst>
              <a:gd name="adj" fmla="val 344476"/>
            </a:avLst>
          </a:prstGeom>
          <a:solidFill>
            <a:srgbClr val="C0C1D7"/>
          </a:solidFill>
          <a:ln/>
        </p:spPr>
        <p:txBody>
          <a:bodyPr/>
          <a:lstStyle/>
          <a:p>
            <a:endParaRPr lang="en-US"/>
          </a:p>
        </p:txBody>
      </p:sp>
      <p:sp>
        <p:nvSpPr>
          <p:cNvPr id="12" name="Shape 9"/>
          <p:cNvSpPr/>
          <p:nvPr/>
        </p:nvSpPr>
        <p:spPr>
          <a:xfrm>
            <a:off x="6212860" y="5177254"/>
            <a:ext cx="140613" cy="140613"/>
          </a:xfrm>
          <a:prstGeom prst="roundRect">
            <a:avLst>
              <a:gd name="adj" fmla="val 325148"/>
            </a:avLst>
          </a:prstGeom>
          <a:solidFill>
            <a:srgbClr val="4950BC"/>
          </a:solidFill>
          <a:ln/>
        </p:spPr>
        <p:txBody>
          <a:bodyPr/>
          <a:lstStyle/>
          <a:p>
            <a:endParaRPr lang="en-US"/>
          </a:p>
        </p:txBody>
      </p:sp>
      <p:sp>
        <p:nvSpPr>
          <p:cNvPr id="13" name="Shape 10"/>
          <p:cNvSpPr/>
          <p:nvPr/>
        </p:nvSpPr>
        <p:spPr>
          <a:xfrm>
            <a:off x="6845618" y="4549854"/>
            <a:ext cx="7128629" cy="1395413"/>
          </a:xfrm>
          <a:prstGeom prst="roundRect">
            <a:avLst>
              <a:gd name="adj" fmla="val 5643"/>
            </a:avLst>
          </a:prstGeom>
          <a:solidFill>
            <a:srgbClr val="DADBF1"/>
          </a:solidFill>
          <a:ln w="7620">
            <a:solidFill>
              <a:srgbClr val="C0C1D7"/>
            </a:solidFill>
            <a:prstDash val="solid"/>
          </a:ln>
        </p:spPr>
        <p:txBody>
          <a:bodyPr/>
          <a:lstStyle/>
          <a:p>
            <a:endParaRPr lang="en-US"/>
          </a:p>
        </p:txBody>
      </p:sp>
      <p:sp>
        <p:nvSpPr>
          <p:cNvPr id="14" name="Text 11"/>
          <p:cNvSpPr/>
          <p:nvPr/>
        </p:nvSpPr>
        <p:spPr>
          <a:xfrm>
            <a:off x="7040642" y="4744879"/>
            <a:ext cx="3418880" cy="292894"/>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Tuần 3: Express.js &amp; REST API</a:t>
            </a:r>
            <a:endParaRPr lang="en-US" sz="1800" dirty="0"/>
          </a:p>
        </p:txBody>
      </p:sp>
      <p:sp>
        <p:nvSpPr>
          <p:cNvPr id="15" name="Text 12"/>
          <p:cNvSpPr/>
          <p:nvPr/>
        </p:nvSpPr>
        <p:spPr>
          <a:xfrm>
            <a:off x="7040642" y="5150168"/>
            <a:ext cx="6738580" cy="600075"/>
          </a:xfrm>
          <a:prstGeom prst="rect">
            <a:avLst/>
          </a:prstGeom>
          <a:noFill/>
          <a:ln/>
        </p:spPr>
        <p:txBody>
          <a:bodyPr wrap="square" lIns="0" tIns="0" rIns="0" bIns="0" rtlCol="0" anchor="t"/>
          <a:lstStyle/>
          <a:p>
            <a:pPr marL="0" indent="0" algn="l">
              <a:lnSpc>
                <a:spcPts val="2350"/>
              </a:lnSpc>
              <a:buNone/>
            </a:pPr>
            <a:r>
              <a:rPr lang="en-US" sz="2000" dirty="0">
                <a:solidFill>
                  <a:srgbClr val="272525"/>
                </a:solidFill>
                <a:latin typeface="Inter" pitchFamily="34" charset="0"/>
                <a:ea typeface="Inter" pitchFamily="34" charset="-122"/>
                <a:cs typeface="Inter" pitchFamily="34" charset="-120"/>
              </a:rPr>
              <a:t>Học cách sử dụng Express.js để xây dựng các API tuân thủ kiến trúc RESTful, định tuyến và xử lý request/response.</a:t>
            </a:r>
            <a:endParaRPr lang="en-US" sz="2000" dirty="0"/>
          </a:p>
        </p:txBody>
      </p:sp>
      <p:sp>
        <p:nvSpPr>
          <p:cNvPr id="16" name="Shape 13"/>
          <p:cNvSpPr/>
          <p:nvPr/>
        </p:nvSpPr>
        <p:spPr>
          <a:xfrm>
            <a:off x="6260306" y="7006471"/>
            <a:ext cx="562451" cy="22860"/>
          </a:xfrm>
          <a:prstGeom prst="roundRect">
            <a:avLst>
              <a:gd name="adj" fmla="val 344476"/>
            </a:avLst>
          </a:prstGeom>
          <a:solidFill>
            <a:srgbClr val="C0C1D7"/>
          </a:solidFill>
          <a:ln/>
        </p:spPr>
        <p:txBody>
          <a:bodyPr/>
          <a:lstStyle/>
          <a:p>
            <a:endParaRPr lang="en-US"/>
          </a:p>
        </p:txBody>
      </p:sp>
      <p:sp>
        <p:nvSpPr>
          <p:cNvPr id="17" name="Shape 14"/>
          <p:cNvSpPr/>
          <p:nvPr/>
        </p:nvSpPr>
        <p:spPr>
          <a:xfrm>
            <a:off x="6212860" y="6947595"/>
            <a:ext cx="140613" cy="140613"/>
          </a:xfrm>
          <a:prstGeom prst="roundRect">
            <a:avLst>
              <a:gd name="adj" fmla="val 325148"/>
            </a:avLst>
          </a:prstGeom>
          <a:solidFill>
            <a:srgbClr val="4950BC"/>
          </a:solidFill>
          <a:ln/>
        </p:spPr>
        <p:txBody>
          <a:bodyPr/>
          <a:lstStyle/>
          <a:p>
            <a:endParaRPr lang="en-US"/>
          </a:p>
        </p:txBody>
      </p:sp>
      <p:sp>
        <p:nvSpPr>
          <p:cNvPr id="18" name="Shape 15"/>
          <p:cNvSpPr/>
          <p:nvPr/>
        </p:nvSpPr>
        <p:spPr>
          <a:xfrm>
            <a:off x="6845618" y="6320195"/>
            <a:ext cx="7128629" cy="1395413"/>
          </a:xfrm>
          <a:prstGeom prst="roundRect">
            <a:avLst>
              <a:gd name="adj" fmla="val 5643"/>
            </a:avLst>
          </a:prstGeom>
          <a:solidFill>
            <a:srgbClr val="DADBF1"/>
          </a:solidFill>
          <a:ln w="7620">
            <a:solidFill>
              <a:srgbClr val="C0C1D7"/>
            </a:solidFill>
            <a:prstDash val="solid"/>
          </a:ln>
        </p:spPr>
        <p:txBody>
          <a:bodyPr/>
          <a:lstStyle/>
          <a:p>
            <a:endParaRPr lang="en-US" dirty="0"/>
          </a:p>
        </p:txBody>
      </p:sp>
      <p:sp>
        <p:nvSpPr>
          <p:cNvPr id="19" name="Text 16"/>
          <p:cNvSpPr/>
          <p:nvPr/>
        </p:nvSpPr>
        <p:spPr>
          <a:xfrm>
            <a:off x="7040642" y="6515219"/>
            <a:ext cx="4226957" cy="292894"/>
          </a:xfrm>
          <a:prstGeom prst="rect">
            <a:avLst/>
          </a:prstGeom>
          <a:noFill/>
          <a:ln/>
        </p:spPr>
        <p:txBody>
          <a:bodyPr wrap="none" lIns="0" tIns="0" rIns="0" bIns="0" rtlCol="0" anchor="t"/>
          <a:lstStyle/>
          <a:p>
            <a:pPr marL="0" indent="0" algn="l">
              <a:lnSpc>
                <a:spcPts val="2300"/>
              </a:lnSpc>
              <a:buNone/>
            </a:pPr>
            <a:r>
              <a:rPr lang="en-US" sz="1800" b="1" dirty="0">
                <a:solidFill>
                  <a:srgbClr val="272525"/>
                </a:solidFill>
                <a:latin typeface="Inter Bold" pitchFamily="34" charset="0"/>
                <a:ea typeface="Inter Bold" pitchFamily="34" charset="-122"/>
                <a:cs typeface="Inter Bold" pitchFamily="34" charset="-120"/>
              </a:rPr>
              <a:t>Tuần 4: Middleware &amp; Authentication</a:t>
            </a:r>
            <a:endParaRPr lang="en-US" sz="1800" dirty="0"/>
          </a:p>
        </p:txBody>
      </p:sp>
      <p:sp>
        <p:nvSpPr>
          <p:cNvPr id="20" name="Text 17"/>
          <p:cNvSpPr/>
          <p:nvPr/>
        </p:nvSpPr>
        <p:spPr>
          <a:xfrm>
            <a:off x="7040642" y="6920508"/>
            <a:ext cx="6738580" cy="600075"/>
          </a:xfrm>
          <a:prstGeom prst="rect">
            <a:avLst/>
          </a:prstGeom>
          <a:noFill/>
          <a:ln/>
        </p:spPr>
        <p:txBody>
          <a:bodyPr wrap="square" lIns="0" tIns="0" rIns="0" bIns="0" rtlCol="0" anchor="t"/>
          <a:lstStyle/>
          <a:p>
            <a:pPr marL="0" indent="0" algn="l">
              <a:lnSpc>
                <a:spcPts val="2350"/>
              </a:lnSpc>
              <a:buNone/>
            </a:pPr>
            <a:r>
              <a:rPr lang="en-US" sz="2000" dirty="0">
                <a:solidFill>
                  <a:srgbClr val="272525"/>
                </a:solidFill>
                <a:latin typeface="Inter" pitchFamily="34" charset="0"/>
                <a:ea typeface="Inter" pitchFamily="34" charset="-122"/>
                <a:cs typeface="Inter" pitchFamily="34" charset="-120"/>
              </a:rPr>
              <a:t>Khám phá cách sử dụng Middleware để xử lý logic trung gian và triển khai xác thực người dùng bằng JWT (JSON Web Tokens).</a:t>
            </a:r>
            <a:endParaRPr lang="en-US" sz="2000" dirty="0"/>
          </a:p>
        </p:txBody>
      </p:sp>
      <p:sp>
        <p:nvSpPr>
          <p:cNvPr id="21" name="Rectangle 20">
            <a:extLst>
              <a:ext uri="{FF2B5EF4-FFF2-40B4-BE49-F238E27FC236}">
                <a16:creationId xmlns:a16="http://schemas.microsoft.com/office/drawing/2014/main" id="{2416F297-3795-D19F-0CBF-7B47E309DC86}"/>
              </a:ext>
            </a:extLst>
          </p:cNvPr>
          <p:cNvSpPr/>
          <p:nvPr/>
        </p:nvSpPr>
        <p:spPr>
          <a:xfrm>
            <a:off x="12883794" y="7735616"/>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7954" y="611386"/>
            <a:ext cx="13074491" cy="1389459"/>
          </a:xfrm>
          <a:prstGeom prst="rect">
            <a:avLst/>
          </a:prstGeom>
          <a:noFill/>
          <a:ln/>
        </p:spPr>
        <p:txBody>
          <a:bodyPr wrap="square" lIns="0" tIns="0" rIns="0" bIns="0" rtlCol="0" anchor="t"/>
          <a:lstStyle/>
          <a:p>
            <a:pPr marL="0" indent="0" algn="l">
              <a:lnSpc>
                <a:spcPts val="5450"/>
              </a:lnSpc>
              <a:buNone/>
            </a:pPr>
            <a:r>
              <a:rPr lang="en-US" sz="4350" b="1" dirty="0">
                <a:solidFill>
                  <a:srgbClr val="000000"/>
                </a:solidFill>
                <a:latin typeface="Inter Bold" pitchFamily="34" charset="0"/>
                <a:ea typeface="Inter Bold" pitchFamily="34" charset="-122"/>
                <a:cs typeface="Inter Bold" pitchFamily="34" charset="-120"/>
              </a:rPr>
              <a:t>KẾ HOẠCH THỰC HIỆN: GIAI ĐOẠN 2 (THÁNG 11)</a:t>
            </a:r>
            <a:endParaRPr lang="en-US" sz="4350" dirty="0"/>
          </a:p>
        </p:txBody>
      </p:sp>
      <p:sp>
        <p:nvSpPr>
          <p:cNvPr id="3" name="Text 1"/>
          <p:cNvSpPr/>
          <p:nvPr/>
        </p:nvSpPr>
        <p:spPr>
          <a:xfrm>
            <a:off x="777954" y="2445425"/>
            <a:ext cx="13074491" cy="355640"/>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Giai </a:t>
            </a:r>
            <a:r>
              <a:rPr lang="en-US" sz="1750" dirty="0" err="1">
                <a:solidFill>
                  <a:srgbClr val="272525"/>
                </a:solidFill>
                <a:latin typeface="Inter" pitchFamily="34" charset="0"/>
                <a:ea typeface="Inter" pitchFamily="34" charset="-122"/>
                <a:cs typeface="Inter" pitchFamily="34" charset="-120"/>
              </a:rPr>
              <a:t>đoạn</a:t>
            </a:r>
            <a:r>
              <a:rPr lang="en-US" sz="1750" dirty="0">
                <a:solidFill>
                  <a:srgbClr val="272525"/>
                </a:solidFill>
                <a:latin typeface="Inter" pitchFamily="34" charset="0"/>
                <a:ea typeface="Inter" pitchFamily="34" charset="-122"/>
                <a:cs typeface="Inter" pitchFamily="34" charset="-120"/>
              </a:rPr>
              <a:t> thực hành và hoàn thiện dự án, chuẩn bị cho việc trình bày và triển khai.</a:t>
            </a:r>
            <a:endParaRPr lang="en-US" sz="1750" dirty="0"/>
          </a:p>
        </p:txBody>
      </p:sp>
      <p:sp>
        <p:nvSpPr>
          <p:cNvPr id="4" name="Shape 2"/>
          <p:cNvSpPr/>
          <p:nvPr/>
        </p:nvSpPr>
        <p:spPr>
          <a:xfrm>
            <a:off x="7299960" y="3051096"/>
            <a:ext cx="30480" cy="4567118"/>
          </a:xfrm>
          <a:prstGeom prst="roundRect">
            <a:avLst>
              <a:gd name="adj" fmla="val 306318"/>
            </a:avLst>
          </a:prstGeom>
          <a:solidFill>
            <a:srgbClr val="C0C1D7"/>
          </a:solidFill>
          <a:ln/>
        </p:spPr>
        <p:txBody>
          <a:bodyPr/>
          <a:lstStyle/>
          <a:p>
            <a:endParaRPr lang="en-US"/>
          </a:p>
        </p:txBody>
      </p:sp>
      <p:sp>
        <p:nvSpPr>
          <p:cNvPr id="5" name="Shape 3"/>
          <p:cNvSpPr/>
          <p:nvPr/>
        </p:nvSpPr>
        <p:spPr>
          <a:xfrm>
            <a:off x="6678811" y="4093369"/>
            <a:ext cx="666869" cy="30480"/>
          </a:xfrm>
          <a:prstGeom prst="roundRect">
            <a:avLst>
              <a:gd name="adj" fmla="val 306318"/>
            </a:avLst>
          </a:prstGeom>
          <a:solidFill>
            <a:srgbClr val="C0C1D7"/>
          </a:solidFill>
          <a:ln/>
        </p:spPr>
        <p:txBody>
          <a:bodyPr/>
          <a:lstStyle/>
          <a:p>
            <a:endParaRPr lang="en-US"/>
          </a:p>
        </p:txBody>
      </p:sp>
      <p:sp>
        <p:nvSpPr>
          <p:cNvPr id="6" name="Shape 4"/>
          <p:cNvSpPr/>
          <p:nvPr/>
        </p:nvSpPr>
        <p:spPr>
          <a:xfrm>
            <a:off x="7231856" y="4025265"/>
            <a:ext cx="166688" cy="166688"/>
          </a:xfrm>
          <a:prstGeom prst="roundRect">
            <a:avLst>
              <a:gd name="adj" fmla="val 274285"/>
            </a:avLst>
          </a:prstGeom>
          <a:solidFill>
            <a:srgbClr val="4950BC"/>
          </a:solidFill>
          <a:ln/>
        </p:spPr>
        <p:txBody>
          <a:bodyPr/>
          <a:lstStyle/>
          <a:p>
            <a:endParaRPr lang="en-US"/>
          </a:p>
        </p:txBody>
      </p:sp>
      <p:sp>
        <p:nvSpPr>
          <p:cNvPr id="7" name="Shape 5"/>
          <p:cNvSpPr/>
          <p:nvPr/>
        </p:nvSpPr>
        <p:spPr>
          <a:xfrm>
            <a:off x="777954" y="3051096"/>
            <a:ext cx="5870377" cy="2007394"/>
          </a:xfrm>
          <a:prstGeom prst="roundRect">
            <a:avLst>
              <a:gd name="adj" fmla="val 4651"/>
            </a:avLst>
          </a:prstGeom>
          <a:solidFill>
            <a:srgbClr val="DADBF1"/>
          </a:solidFill>
          <a:ln w="7620">
            <a:solidFill>
              <a:srgbClr val="C0C1D7"/>
            </a:solidFill>
            <a:prstDash val="solid"/>
          </a:ln>
        </p:spPr>
        <p:txBody>
          <a:bodyPr/>
          <a:lstStyle/>
          <a:p>
            <a:endParaRPr lang="en-US"/>
          </a:p>
        </p:txBody>
      </p:sp>
      <p:sp>
        <p:nvSpPr>
          <p:cNvPr id="8" name="Text 6"/>
          <p:cNvSpPr/>
          <p:nvPr/>
        </p:nvSpPr>
        <p:spPr>
          <a:xfrm>
            <a:off x="1983105" y="3281005"/>
            <a:ext cx="4435316" cy="347305"/>
          </a:xfrm>
          <a:prstGeom prst="rect">
            <a:avLst/>
          </a:prstGeom>
          <a:noFill/>
          <a:ln/>
        </p:spPr>
        <p:txBody>
          <a:bodyPr wrap="none" lIns="0" tIns="0" rIns="0" bIns="0" rtlCol="0" anchor="t"/>
          <a:lstStyle/>
          <a:p>
            <a:pPr marL="0" indent="0" algn="r">
              <a:lnSpc>
                <a:spcPts val="2700"/>
              </a:lnSpc>
              <a:buNone/>
            </a:pPr>
            <a:r>
              <a:rPr lang="en-US" sz="2150" b="1" dirty="0">
                <a:solidFill>
                  <a:srgbClr val="272525"/>
                </a:solidFill>
                <a:latin typeface="Inter Bold" pitchFamily="34" charset="0"/>
                <a:ea typeface="Inter Bold" pitchFamily="34" charset="-122"/>
                <a:cs typeface="Inter Bold" pitchFamily="34" charset="-120"/>
              </a:rPr>
              <a:t>Tuần 5-6: Phát Triển Mini Project</a:t>
            </a:r>
            <a:endParaRPr lang="en-US" sz="2150" dirty="0"/>
          </a:p>
        </p:txBody>
      </p:sp>
      <p:sp>
        <p:nvSpPr>
          <p:cNvPr id="9" name="Text 7"/>
          <p:cNvSpPr/>
          <p:nvPr/>
        </p:nvSpPr>
        <p:spPr>
          <a:xfrm>
            <a:off x="1007864" y="3761661"/>
            <a:ext cx="5410557" cy="1066919"/>
          </a:xfrm>
          <a:prstGeom prst="rect">
            <a:avLst/>
          </a:prstGeom>
          <a:noFill/>
          <a:ln/>
        </p:spPr>
        <p:txBody>
          <a:bodyPr wrap="square" lIns="0" tIns="0" rIns="0" bIns="0" rtlCol="0" anchor="t"/>
          <a:lstStyle/>
          <a:p>
            <a:pPr marL="0" indent="0" algn="r">
              <a:lnSpc>
                <a:spcPts val="2800"/>
              </a:lnSpc>
              <a:buNone/>
            </a:pPr>
            <a:r>
              <a:rPr lang="en-US" sz="1750" dirty="0">
                <a:solidFill>
                  <a:srgbClr val="272525"/>
                </a:solidFill>
                <a:latin typeface="Inter" pitchFamily="34" charset="0"/>
                <a:ea typeface="Inter" pitchFamily="34" charset="-122"/>
                <a:cs typeface="Inter" pitchFamily="34" charset="-120"/>
              </a:rPr>
              <a:t>Xây dựng một ứng dụng CRUD (Create, Read, Update, Delete) cơ bản với đầy đủ tính năng xác thực và ủy quyền.</a:t>
            </a:r>
            <a:endParaRPr lang="en-US" sz="1750" dirty="0"/>
          </a:p>
        </p:txBody>
      </p:sp>
      <p:sp>
        <p:nvSpPr>
          <p:cNvPr id="10" name="Shape 8"/>
          <p:cNvSpPr/>
          <p:nvPr/>
        </p:nvSpPr>
        <p:spPr>
          <a:xfrm>
            <a:off x="7284720" y="5373291"/>
            <a:ext cx="666869" cy="30480"/>
          </a:xfrm>
          <a:prstGeom prst="roundRect">
            <a:avLst>
              <a:gd name="adj" fmla="val 306318"/>
            </a:avLst>
          </a:prstGeom>
          <a:solidFill>
            <a:srgbClr val="C0C1D7"/>
          </a:solidFill>
          <a:ln/>
        </p:spPr>
        <p:txBody>
          <a:bodyPr/>
          <a:lstStyle/>
          <a:p>
            <a:endParaRPr lang="en-US"/>
          </a:p>
        </p:txBody>
      </p:sp>
      <p:sp>
        <p:nvSpPr>
          <p:cNvPr id="11" name="Shape 9"/>
          <p:cNvSpPr/>
          <p:nvPr/>
        </p:nvSpPr>
        <p:spPr>
          <a:xfrm>
            <a:off x="7231856" y="5305187"/>
            <a:ext cx="166688" cy="166688"/>
          </a:xfrm>
          <a:prstGeom prst="roundRect">
            <a:avLst>
              <a:gd name="adj" fmla="val 274285"/>
            </a:avLst>
          </a:prstGeom>
          <a:solidFill>
            <a:srgbClr val="4950BC"/>
          </a:solidFill>
          <a:ln/>
        </p:spPr>
        <p:txBody>
          <a:bodyPr/>
          <a:lstStyle/>
          <a:p>
            <a:endParaRPr lang="en-US"/>
          </a:p>
        </p:txBody>
      </p:sp>
      <p:sp>
        <p:nvSpPr>
          <p:cNvPr id="12" name="Shape 10"/>
          <p:cNvSpPr/>
          <p:nvPr/>
        </p:nvSpPr>
        <p:spPr>
          <a:xfrm>
            <a:off x="7982069" y="4384834"/>
            <a:ext cx="5870377" cy="2007394"/>
          </a:xfrm>
          <a:prstGeom prst="roundRect">
            <a:avLst>
              <a:gd name="adj" fmla="val 4651"/>
            </a:avLst>
          </a:prstGeom>
          <a:solidFill>
            <a:srgbClr val="DADBF1"/>
          </a:solidFill>
          <a:ln w="7620">
            <a:solidFill>
              <a:srgbClr val="C0C1D7"/>
            </a:solidFill>
            <a:prstDash val="solid"/>
          </a:ln>
        </p:spPr>
        <p:txBody>
          <a:bodyPr/>
          <a:lstStyle/>
          <a:p>
            <a:endParaRPr lang="en-US"/>
          </a:p>
        </p:txBody>
      </p:sp>
      <p:sp>
        <p:nvSpPr>
          <p:cNvPr id="13" name="Text 11"/>
          <p:cNvSpPr/>
          <p:nvPr/>
        </p:nvSpPr>
        <p:spPr>
          <a:xfrm>
            <a:off x="8211979" y="4614743"/>
            <a:ext cx="3233499" cy="347305"/>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Tuần 7: Viết Tài Liệu API</a:t>
            </a:r>
            <a:endParaRPr lang="en-US" sz="2150" dirty="0"/>
          </a:p>
        </p:txBody>
      </p:sp>
      <p:sp>
        <p:nvSpPr>
          <p:cNvPr id="14" name="Text 12"/>
          <p:cNvSpPr/>
          <p:nvPr/>
        </p:nvSpPr>
        <p:spPr>
          <a:xfrm>
            <a:off x="8211979" y="5095399"/>
            <a:ext cx="5410557" cy="1066919"/>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Sử dụng các công cụ như Swagger/Postman để tạo tài liệu API chi tiết, rõ ràng và dễ sử dụng cho các nhà phát triển khác.</a:t>
            </a:r>
            <a:endParaRPr lang="en-US" sz="1750" dirty="0"/>
          </a:p>
        </p:txBody>
      </p:sp>
      <p:sp>
        <p:nvSpPr>
          <p:cNvPr id="15" name="Shape 13"/>
          <p:cNvSpPr/>
          <p:nvPr/>
        </p:nvSpPr>
        <p:spPr>
          <a:xfrm>
            <a:off x="6678811" y="6599277"/>
            <a:ext cx="666869" cy="30480"/>
          </a:xfrm>
          <a:prstGeom prst="roundRect">
            <a:avLst>
              <a:gd name="adj" fmla="val 306318"/>
            </a:avLst>
          </a:prstGeom>
          <a:solidFill>
            <a:srgbClr val="C0C1D7"/>
          </a:solidFill>
          <a:ln/>
        </p:spPr>
        <p:txBody>
          <a:bodyPr/>
          <a:lstStyle/>
          <a:p>
            <a:endParaRPr lang="en-US"/>
          </a:p>
        </p:txBody>
      </p:sp>
      <p:sp>
        <p:nvSpPr>
          <p:cNvPr id="16" name="Shape 14"/>
          <p:cNvSpPr/>
          <p:nvPr/>
        </p:nvSpPr>
        <p:spPr>
          <a:xfrm>
            <a:off x="7231856" y="6531173"/>
            <a:ext cx="166688" cy="166688"/>
          </a:xfrm>
          <a:prstGeom prst="roundRect">
            <a:avLst>
              <a:gd name="adj" fmla="val 274285"/>
            </a:avLst>
          </a:prstGeom>
          <a:solidFill>
            <a:srgbClr val="4950BC"/>
          </a:solidFill>
          <a:ln/>
        </p:spPr>
        <p:txBody>
          <a:bodyPr/>
          <a:lstStyle/>
          <a:p>
            <a:endParaRPr lang="en-US"/>
          </a:p>
        </p:txBody>
      </p:sp>
      <p:sp>
        <p:nvSpPr>
          <p:cNvPr id="17" name="Shape 15"/>
          <p:cNvSpPr/>
          <p:nvPr/>
        </p:nvSpPr>
        <p:spPr>
          <a:xfrm>
            <a:off x="777954" y="5610820"/>
            <a:ext cx="5870377" cy="2007394"/>
          </a:xfrm>
          <a:prstGeom prst="roundRect">
            <a:avLst>
              <a:gd name="adj" fmla="val 4651"/>
            </a:avLst>
          </a:prstGeom>
          <a:solidFill>
            <a:srgbClr val="DADBF1"/>
          </a:solidFill>
          <a:ln w="7620">
            <a:solidFill>
              <a:srgbClr val="C0C1D7"/>
            </a:solidFill>
            <a:prstDash val="solid"/>
          </a:ln>
        </p:spPr>
        <p:txBody>
          <a:bodyPr/>
          <a:lstStyle/>
          <a:p>
            <a:endParaRPr lang="en-US"/>
          </a:p>
        </p:txBody>
      </p:sp>
      <p:sp>
        <p:nvSpPr>
          <p:cNvPr id="18" name="Text 16"/>
          <p:cNvSpPr/>
          <p:nvPr/>
        </p:nvSpPr>
        <p:spPr>
          <a:xfrm>
            <a:off x="2531983" y="5840730"/>
            <a:ext cx="3886438" cy="347305"/>
          </a:xfrm>
          <a:prstGeom prst="rect">
            <a:avLst/>
          </a:prstGeom>
          <a:noFill/>
          <a:ln/>
        </p:spPr>
        <p:txBody>
          <a:bodyPr wrap="none" lIns="0" tIns="0" rIns="0" bIns="0" rtlCol="0" anchor="t"/>
          <a:lstStyle/>
          <a:p>
            <a:pPr marL="0" indent="0" algn="r">
              <a:lnSpc>
                <a:spcPts val="2700"/>
              </a:lnSpc>
              <a:buNone/>
            </a:pPr>
            <a:r>
              <a:rPr lang="en-US" sz="2150" b="1" dirty="0">
                <a:solidFill>
                  <a:srgbClr val="272525"/>
                </a:solidFill>
                <a:latin typeface="Inter Bold" pitchFamily="34" charset="0"/>
                <a:ea typeface="Inter Bold" pitchFamily="34" charset="-122"/>
                <a:cs typeface="Inter Bold" pitchFamily="34" charset="-120"/>
              </a:rPr>
              <a:t>Tuần 8: Triển Khai &amp; Báo Cáo</a:t>
            </a:r>
            <a:endParaRPr lang="en-US" sz="2150" dirty="0"/>
          </a:p>
        </p:txBody>
      </p:sp>
      <p:sp>
        <p:nvSpPr>
          <p:cNvPr id="19" name="Text 17"/>
          <p:cNvSpPr/>
          <p:nvPr/>
        </p:nvSpPr>
        <p:spPr>
          <a:xfrm>
            <a:off x="1007864" y="6321385"/>
            <a:ext cx="5410557" cy="1066919"/>
          </a:xfrm>
          <a:prstGeom prst="rect">
            <a:avLst/>
          </a:prstGeom>
          <a:noFill/>
          <a:ln/>
        </p:spPr>
        <p:txBody>
          <a:bodyPr wrap="square" lIns="0" tIns="0" rIns="0" bIns="0" rtlCol="0" anchor="t"/>
          <a:lstStyle/>
          <a:p>
            <a:pPr marL="0" indent="0" algn="r">
              <a:lnSpc>
                <a:spcPts val="2800"/>
              </a:lnSpc>
              <a:buNone/>
            </a:pPr>
            <a:r>
              <a:rPr lang="en-US" sz="1750" dirty="0">
                <a:solidFill>
                  <a:srgbClr val="272525"/>
                </a:solidFill>
                <a:latin typeface="Inter" pitchFamily="34" charset="0"/>
                <a:ea typeface="Inter" pitchFamily="34" charset="-122"/>
                <a:cs typeface="Inter" pitchFamily="34" charset="-120"/>
              </a:rPr>
              <a:t>Triển khai demo dự án lên các </a:t>
            </a:r>
            <a:r>
              <a:rPr lang="en-US" sz="1750" dirty="0" err="1">
                <a:solidFill>
                  <a:srgbClr val="272525"/>
                </a:solidFill>
                <a:latin typeface="Inter" pitchFamily="34" charset="0"/>
                <a:ea typeface="Inter" pitchFamily="34" charset="-122"/>
                <a:cs typeface="Inter" pitchFamily="34" charset="-120"/>
              </a:rPr>
              <a:t>nền</a:t>
            </a:r>
            <a:r>
              <a:rPr lang="en-US" sz="1750" dirty="0">
                <a:solidFill>
                  <a:srgbClr val="272525"/>
                </a:solidFill>
                <a:latin typeface="Inter" pitchFamily="34" charset="0"/>
                <a:ea typeface="Inter" pitchFamily="34" charset="-122"/>
                <a:cs typeface="Inter" pitchFamily="34" charset="-120"/>
              </a:rPr>
              <a:t> Server </a:t>
            </a:r>
            <a:r>
              <a:rPr lang="en-US" sz="1750" dirty="0" err="1">
                <a:solidFill>
                  <a:srgbClr val="272525"/>
                </a:solidFill>
                <a:latin typeface="Inter" pitchFamily="34" charset="0"/>
                <a:ea typeface="Inter" pitchFamily="34" charset="-122"/>
                <a:cs typeface="Inter" pitchFamily="34" charset="-120"/>
              </a:rPr>
              <a:t>cá</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nhân</a:t>
            </a:r>
            <a:r>
              <a:rPr lang="en-US" sz="1750" dirty="0">
                <a:solidFill>
                  <a:srgbClr val="272525"/>
                </a:solidFill>
                <a:latin typeface="Inter" pitchFamily="34" charset="0"/>
                <a:ea typeface="Inter" pitchFamily="34" charset="-122"/>
                <a:cs typeface="Inter" pitchFamily="34" charset="-120"/>
              </a:rPr>
              <a:t> hoặc Docker, và chuẩn bị nội dung báo cáo kết quả tổng thể.</a:t>
            </a:r>
            <a:endParaRPr lang="en-US" sz="1750" dirty="0"/>
          </a:p>
        </p:txBody>
      </p:sp>
      <p:sp>
        <p:nvSpPr>
          <p:cNvPr id="20" name="Rectangle 19">
            <a:extLst>
              <a:ext uri="{FF2B5EF4-FFF2-40B4-BE49-F238E27FC236}">
                <a16:creationId xmlns:a16="http://schemas.microsoft.com/office/drawing/2014/main" id="{3AB4AA4C-AF18-8951-085F-1AAF585E7012}"/>
              </a:ext>
            </a:extLst>
          </p:cNvPr>
          <p:cNvSpPr/>
          <p:nvPr/>
        </p:nvSpPr>
        <p:spPr>
          <a:xfrm>
            <a:off x="12883794" y="7715892"/>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386"/>
          </a:xfrm>
          <a:prstGeom prst="rect">
            <a:avLst/>
          </a:prstGeom>
        </p:spPr>
      </p:pic>
      <p:sp>
        <p:nvSpPr>
          <p:cNvPr id="3" name="Text 0"/>
          <p:cNvSpPr/>
          <p:nvPr/>
        </p:nvSpPr>
        <p:spPr>
          <a:xfrm>
            <a:off x="775930" y="609600"/>
            <a:ext cx="7592139" cy="1385411"/>
          </a:xfrm>
          <a:prstGeom prst="rect">
            <a:avLst/>
          </a:prstGeom>
          <a:noFill/>
          <a:ln/>
        </p:spPr>
        <p:txBody>
          <a:bodyPr wrap="square" lIns="0" tIns="0" rIns="0" bIns="0" rtlCol="0" anchor="t"/>
          <a:lstStyle/>
          <a:p>
            <a:pPr marL="0" indent="0" algn="l">
              <a:lnSpc>
                <a:spcPts val="5450"/>
              </a:lnSpc>
              <a:buNone/>
            </a:pPr>
            <a:r>
              <a:rPr lang="en-US" sz="3800" b="1" dirty="0">
                <a:solidFill>
                  <a:srgbClr val="000000"/>
                </a:solidFill>
                <a:latin typeface="Inter Bold" pitchFamily="34" charset="0"/>
                <a:ea typeface="Inter Bold" pitchFamily="34" charset="-122"/>
                <a:cs typeface="Inter Bold" pitchFamily="34" charset="-120"/>
              </a:rPr>
              <a:t>KẾT QUẢ MONG ĐỢI TỪ THỬ THÁCH </a:t>
            </a:r>
            <a:endParaRPr lang="en-US" sz="3800" dirty="0"/>
          </a:p>
        </p:txBody>
      </p:sp>
      <p:sp>
        <p:nvSpPr>
          <p:cNvPr id="4" name="Text 1"/>
          <p:cNvSpPr/>
          <p:nvPr/>
        </p:nvSpPr>
        <p:spPr>
          <a:xfrm>
            <a:off x="775930" y="2327553"/>
            <a:ext cx="7592139" cy="709374"/>
          </a:xfrm>
          <a:prstGeom prst="rect">
            <a:avLst/>
          </a:prstGeom>
          <a:noFill/>
          <a:ln/>
        </p:spPr>
        <p:txBody>
          <a:bodyPr wrap="square" lIns="0" tIns="0" rIns="0" bIns="0" rtlCol="0" anchor="t"/>
          <a:lstStyle/>
          <a:p>
            <a:pPr marL="0" indent="0" algn="l">
              <a:lnSpc>
                <a:spcPts val="2750"/>
              </a:lnSpc>
              <a:buNone/>
            </a:pPr>
            <a:r>
              <a:rPr lang="en-US" sz="1700" b="1" dirty="0">
                <a:solidFill>
                  <a:srgbClr val="272525"/>
                </a:solidFill>
                <a:latin typeface="Inter" pitchFamily="34" charset="0"/>
                <a:ea typeface="Inter" pitchFamily="34" charset="-122"/>
                <a:cs typeface="Inter" pitchFamily="34" charset="-120"/>
              </a:rPr>
              <a:t>Khi hoàn thành thử thách, </a:t>
            </a:r>
            <a:r>
              <a:rPr lang="en-US" sz="1700" b="1" dirty="0" err="1">
                <a:solidFill>
                  <a:srgbClr val="272525"/>
                </a:solidFill>
                <a:latin typeface="Inter" pitchFamily="34" charset="0"/>
                <a:ea typeface="Inter" pitchFamily="34" charset="-122"/>
                <a:cs typeface="Inter" pitchFamily="34" charset="-120"/>
              </a:rPr>
              <a:t>những</a:t>
            </a:r>
            <a:r>
              <a:rPr lang="en-US" sz="1700" b="1" dirty="0">
                <a:solidFill>
                  <a:srgbClr val="272525"/>
                </a:solidFill>
                <a:latin typeface="Inter" pitchFamily="34" charset="0"/>
                <a:ea typeface="Inter" pitchFamily="34" charset="-122"/>
                <a:cs typeface="Inter" pitchFamily="34" charset="-120"/>
              </a:rPr>
              <a:t> thành quả cụ thể và có thể trình bày ngay lập tức.</a:t>
            </a:r>
            <a:endParaRPr lang="en-US" sz="1700" b="1" dirty="0"/>
          </a:p>
        </p:txBody>
      </p:sp>
      <p:sp>
        <p:nvSpPr>
          <p:cNvPr id="5" name="Shape 2"/>
          <p:cNvSpPr/>
          <p:nvPr/>
        </p:nvSpPr>
        <p:spPr>
          <a:xfrm>
            <a:off x="775930" y="3286244"/>
            <a:ext cx="7592139" cy="4335542"/>
          </a:xfrm>
          <a:prstGeom prst="roundRect">
            <a:avLst>
              <a:gd name="adj" fmla="val 2148"/>
            </a:avLst>
          </a:prstGeom>
          <a:solidFill>
            <a:srgbClr val="DADBF1"/>
          </a:solidFill>
          <a:ln w="7620">
            <a:solidFill>
              <a:srgbClr val="C0C1D7"/>
            </a:solidFill>
            <a:prstDash val="solid"/>
          </a:ln>
        </p:spPr>
        <p:txBody>
          <a:bodyPr/>
          <a:lstStyle/>
          <a:p>
            <a:endParaRPr lang="en-US"/>
          </a:p>
        </p:txBody>
      </p:sp>
      <p:sp>
        <p:nvSpPr>
          <p:cNvPr id="6" name="Shape 3"/>
          <p:cNvSpPr/>
          <p:nvPr/>
        </p:nvSpPr>
        <p:spPr>
          <a:xfrm>
            <a:off x="783550" y="3293864"/>
            <a:ext cx="3788450" cy="2688074"/>
          </a:xfrm>
          <a:prstGeom prst="roundRect">
            <a:avLst>
              <a:gd name="adj" fmla="val 3464"/>
            </a:avLst>
          </a:prstGeom>
          <a:solidFill>
            <a:srgbClr val="DADBF1"/>
          </a:solidFill>
          <a:ln/>
        </p:spPr>
        <p:txBody>
          <a:bodyPr/>
          <a:lstStyle/>
          <a:p>
            <a:endParaRPr lang="en-US"/>
          </a:p>
        </p:txBody>
      </p:sp>
      <p:sp>
        <p:nvSpPr>
          <p:cNvPr id="7" name="Text 4"/>
          <p:cNvSpPr/>
          <p:nvPr/>
        </p:nvSpPr>
        <p:spPr>
          <a:xfrm>
            <a:off x="1005245" y="3515558"/>
            <a:ext cx="2851428" cy="346472"/>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Backend API Ổn Định</a:t>
            </a:r>
            <a:endParaRPr lang="en-US" sz="2150" dirty="0"/>
          </a:p>
        </p:txBody>
      </p:sp>
      <p:sp>
        <p:nvSpPr>
          <p:cNvPr id="8" name="Text 5"/>
          <p:cNvSpPr/>
          <p:nvPr/>
        </p:nvSpPr>
        <p:spPr>
          <a:xfrm>
            <a:off x="1005245" y="3995023"/>
            <a:ext cx="3012519" cy="1418749"/>
          </a:xfrm>
          <a:prstGeom prst="rect">
            <a:avLst/>
          </a:prstGeom>
          <a:noFill/>
          <a:ln/>
        </p:spPr>
        <p:txBody>
          <a:bodyPr wrap="square" lIns="0" tIns="0" rIns="0" bIns="0" rtlCol="0" anchor="t"/>
          <a:lstStyle/>
          <a:p>
            <a:pPr marL="0" indent="0" algn="l">
              <a:lnSpc>
                <a:spcPts val="2750"/>
              </a:lnSpc>
              <a:buNone/>
            </a:pPr>
            <a:r>
              <a:rPr lang="en-US" sz="2000" dirty="0">
                <a:solidFill>
                  <a:srgbClr val="272525"/>
                </a:solidFill>
                <a:latin typeface="Inter" pitchFamily="34" charset="0"/>
                <a:ea typeface="Inter" pitchFamily="34" charset="-122"/>
                <a:cs typeface="Inter" pitchFamily="34" charset="-120"/>
              </a:rPr>
              <a:t>Một hệ thống API backend hoạt động mượt mà, đáng tin cậy, sẵn sàng xử lý các yêu cầu từ phía client.</a:t>
            </a:r>
            <a:endParaRPr lang="en-US" sz="2000" dirty="0"/>
          </a:p>
        </p:txBody>
      </p:sp>
      <p:sp>
        <p:nvSpPr>
          <p:cNvPr id="9" name="Shape 6"/>
          <p:cNvSpPr/>
          <p:nvPr/>
        </p:nvSpPr>
        <p:spPr>
          <a:xfrm>
            <a:off x="4572000" y="3293864"/>
            <a:ext cx="3788450" cy="2688074"/>
          </a:xfrm>
          <a:prstGeom prst="rect">
            <a:avLst/>
          </a:prstGeom>
          <a:solidFill>
            <a:srgbClr val="DADBF1"/>
          </a:solidFill>
          <a:ln/>
        </p:spPr>
        <p:txBody>
          <a:bodyPr/>
          <a:lstStyle/>
          <a:p>
            <a:endParaRPr lang="en-US"/>
          </a:p>
        </p:txBody>
      </p:sp>
      <p:sp>
        <p:nvSpPr>
          <p:cNvPr id="10" name="Shape 7"/>
          <p:cNvSpPr/>
          <p:nvPr/>
        </p:nvSpPr>
        <p:spPr>
          <a:xfrm>
            <a:off x="4572000" y="3293864"/>
            <a:ext cx="30480" cy="2688074"/>
          </a:xfrm>
          <a:prstGeom prst="roundRect">
            <a:avLst>
              <a:gd name="adj" fmla="val 305487"/>
            </a:avLst>
          </a:prstGeom>
          <a:solidFill>
            <a:srgbClr val="C0C1D7"/>
          </a:solidFill>
          <a:ln/>
        </p:spPr>
        <p:txBody>
          <a:bodyPr/>
          <a:lstStyle/>
          <a:p>
            <a:endParaRPr lang="en-US"/>
          </a:p>
        </p:txBody>
      </p:sp>
      <p:sp>
        <p:nvSpPr>
          <p:cNvPr id="11" name="Text 8"/>
          <p:cNvSpPr/>
          <p:nvPr/>
        </p:nvSpPr>
        <p:spPr>
          <a:xfrm>
            <a:off x="5126236" y="3515558"/>
            <a:ext cx="3012519" cy="692944"/>
          </a:xfrm>
          <a:prstGeom prst="rect">
            <a:avLst/>
          </a:prstGeom>
          <a:noFill/>
          <a:ln/>
        </p:spPr>
        <p:txBody>
          <a:bodyPr wrap="squar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Tài Liệu API Minh Bạch</a:t>
            </a:r>
            <a:endParaRPr lang="en-US" sz="2150" dirty="0"/>
          </a:p>
        </p:txBody>
      </p:sp>
      <p:sp>
        <p:nvSpPr>
          <p:cNvPr id="12" name="Text 9"/>
          <p:cNvSpPr/>
          <p:nvPr/>
        </p:nvSpPr>
        <p:spPr>
          <a:xfrm>
            <a:off x="5083313" y="3990549"/>
            <a:ext cx="3012519" cy="1578044"/>
          </a:xfrm>
          <a:prstGeom prst="rect">
            <a:avLst/>
          </a:prstGeom>
          <a:noFill/>
          <a:ln/>
        </p:spPr>
        <p:txBody>
          <a:bodyPr wrap="square" lIns="0" tIns="0" rIns="0" bIns="0" rtlCol="0" anchor="t"/>
          <a:lstStyle/>
          <a:p>
            <a:pPr marL="0" indent="0" algn="l">
              <a:lnSpc>
                <a:spcPts val="2750"/>
              </a:lnSpc>
              <a:buNone/>
            </a:pPr>
            <a:r>
              <a:rPr lang="en-US" sz="2000" dirty="0">
                <a:solidFill>
                  <a:srgbClr val="272525"/>
                </a:solidFill>
                <a:latin typeface="Inter" pitchFamily="34" charset="0"/>
                <a:ea typeface="Inter" pitchFamily="34" charset="-122"/>
                <a:cs typeface="Inter" pitchFamily="34" charset="-120"/>
              </a:rPr>
              <a:t>Tài liệu API đầy đủ, chính xác, giúp mọi người dễ dàng hiểu và tích hợp dịch vụ backend.</a:t>
            </a:r>
            <a:endParaRPr lang="en-US" sz="2000" dirty="0"/>
          </a:p>
        </p:txBody>
      </p:sp>
      <p:sp>
        <p:nvSpPr>
          <p:cNvPr id="13" name="Shape 10"/>
          <p:cNvSpPr/>
          <p:nvPr/>
        </p:nvSpPr>
        <p:spPr>
          <a:xfrm>
            <a:off x="4294942" y="4360724"/>
            <a:ext cx="554236" cy="554236"/>
          </a:xfrm>
          <a:prstGeom prst="roundRect">
            <a:avLst>
              <a:gd name="adj" fmla="val 16800"/>
            </a:avLst>
          </a:prstGeom>
          <a:solidFill>
            <a:srgbClr val="FFFFFF"/>
          </a:solidFill>
          <a:ln w="30480">
            <a:solidFill>
              <a:srgbClr val="C0C1D7"/>
            </a:solidFill>
            <a:prstDash val="solid"/>
          </a:ln>
        </p:spPr>
        <p:txBody>
          <a:bodyPr/>
          <a:lstStyle/>
          <a:p>
            <a:endParaRPr lang="en-US"/>
          </a:p>
        </p:txBody>
      </p:sp>
      <p:pic>
        <p:nvPicPr>
          <p:cNvPr id="14" name="Image 1" descr="preencoded.png"/>
          <p:cNvPicPr>
            <a:picLocks noChangeAspect="1"/>
          </p:cNvPicPr>
          <p:nvPr/>
        </p:nvPicPr>
        <p:blipFill>
          <a:blip r:embed="rId4"/>
          <a:stretch>
            <a:fillRect/>
          </a:stretch>
        </p:blipFill>
        <p:spPr>
          <a:xfrm>
            <a:off x="4433530" y="4464665"/>
            <a:ext cx="277058" cy="346353"/>
          </a:xfrm>
          <a:prstGeom prst="rect">
            <a:avLst/>
          </a:prstGeom>
        </p:spPr>
      </p:pic>
      <p:sp>
        <p:nvSpPr>
          <p:cNvPr id="15" name="Shape 11"/>
          <p:cNvSpPr/>
          <p:nvPr/>
        </p:nvSpPr>
        <p:spPr>
          <a:xfrm>
            <a:off x="783550" y="5981938"/>
            <a:ext cx="7576899" cy="1632228"/>
          </a:xfrm>
          <a:prstGeom prst="rect">
            <a:avLst/>
          </a:prstGeom>
          <a:solidFill>
            <a:srgbClr val="DADBF1"/>
          </a:solidFill>
          <a:ln/>
        </p:spPr>
        <p:txBody>
          <a:bodyPr/>
          <a:lstStyle/>
          <a:p>
            <a:endParaRPr lang="en-US"/>
          </a:p>
        </p:txBody>
      </p:sp>
      <p:sp>
        <p:nvSpPr>
          <p:cNvPr id="16" name="Shape 12"/>
          <p:cNvSpPr/>
          <p:nvPr/>
        </p:nvSpPr>
        <p:spPr>
          <a:xfrm>
            <a:off x="783550" y="5981938"/>
            <a:ext cx="7576899" cy="30480"/>
          </a:xfrm>
          <a:prstGeom prst="roundRect">
            <a:avLst>
              <a:gd name="adj" fmla="val 305487"/>
            </a:avLst>
          </a:prstGeom>
          <a:solidFill>
            <a:srgbClr val="C0C1D7"/>
          </a:solidFill>
          <a:ln/>
        </p:spPr>
        <p:txBody>
          <a:bodyPr/>
          <a:lstStyle/>
          <a:p>
            <a:endParaRPr lang="en-US"/>
          </a:p>
        </p:txBody>
      </p:sp>
      <p:sp>
        <p:nvSpPr>
          <p:cNvPr id="17" name="Text 13"/>
          <p:cNvSpPr/>
          <p:nvPr/>
        </p:nvSpPr>
        <p:spPr>
          <a:xfrm>
            <a:off x="1005245" y="6203632"/>
            <a:ext cx="3444121" cy="346472"/>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Inter Bold" pitchFamily="34" charset="0"/>
                <a:ea typeface="Inter Bold" pitchFamily="34" charset="-122"/>
                <a:cs typeface="Inter Bold" pitchFamily="34" charset="-120"/>
              </a:rPr>
              <a:t>Demo Online Thành Công</a:t>
            </a:r>
            <a:endParaRPr lang="en-US" sz="2150" dirty="0"/>
          </a:p>
        </p:txBody>
      </p:sp>
      <p:sp>
        <p:nvSpPr>
          <p:cNvPr id="18" name="Text 14"/>
          <p:cNvSpPr/>
          <p:nvPr/>
        </p:nvSpPr>
        <p:spPr>
          <a:xfrm>
            <a:off x="1005245" y="6683097"/>
            <a:ext cx="6800969" cy="709374"/>
          </a:xfrm>
          <a:prstGeom prst="rect">
            <a:avLst/>
          </a:prstGeom>
          <a:noFill/>
          <a:ln/>
        </p:spPr>
        <p:txBody>
          <a:bodyPr wrap="square" lIns="0" tIns="0" rIns="0" bIns="0" rtlCol="0" anchor="t"/>
          <a:lstStyle/>
          <a:p>
            <a:pPr marL="0" indent="0" algn="l">
              <a:lnSpc>
                <a:spcPts val="2750"/>
              </a:lnSpc>
              <a:buNone/>
            </a:pPr>
            <a:r>
              <a:rPr lang="en-US" sz="2000" dirty="0">
                <a:solidFill>
                  <a:srgbClr val="272525"/>
                </a:solidFill>
                <a:latin typeface="Inter" pitchFamily="34" charset="0"/>
                <a:ea typeface="Inter" pitchFamily="34" charset="-122"/>
                <a:cs typeface="Inter" pitchFamily="34" charset="-120"/>
              </a:rPr>
              <a:t>Dự án được triển khai thành công trên môi trường online, có thể truy cập và kiểm tra từ bất kỳ đâu.</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760571"/>
            <a:ext cx="12065675"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GIÁ TRỊ MANG LẠI CHO ENTETSU VIETNAM</a:t>
            </a:r>
            <a:endParaRPr lang="en-US" sz="4450" dirty="0"/>
          </a:p>
        </p:txBody>
      </p:sp>
      <p:sp>
        <p:nvSpPr>
          <p:cNvPr id="3" name="Text 1"/>
          <p:cNvSpPr/>
          <p:nvPr/>
        </p:nvSpPr>
        <p:spPr>
          <a:xfrm>
            <a:off x="793790" y="1922978"/>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Thử thách này không chỉ là phát triển kỹ năng cá nhân mà còn là khoản đầu tư chiến lược vào năng lực công nghệ của công ty.</a:t>
            </a:r>
            <a:endParaRPr lang="en-US" sz="1750" dirty="0"/>
          </a:p>
        </p:txBody>
      </p:sp>
      <p:sp>
        <p:nvSpPr>
          <p:cNvPr id="4" name="Text 2"/>
          <p:cNvSpPr/>
          <p:nvPr/>
        </p:nvSpPr>
        <p:spPr>
          <a:xfrm>
            <a:off x="1029891" y="3170515"/>
            <a:ext cx="4002762" cy="354330"/>
          </a:xfrm>
          <a:prstGeom prst="rect">
            <a:avLst/>
          </a:prstGeom>
          <a:noFill/>
          <a:ln/>
        </p:spPr>
        <p:txBody>
          <a:bodyPr wrap="none" lIns="0" tIns="0" rIns="0" bIns="0" rtlCol="0" anchor="t"/>
          <a:lstStyle/>
          <a:p>
            <a:pPr marL="0" indent="0" algn="r">
              <a:lnSpc>
                <a:spcPts val="2750"/>
              </a:lnSpc>
              <a:buNone/>
            </a:pPr>
            <a:r>
              <a:rPr lang="en-US" sz="2200" b="1" dirty="0">
                <a:solidFill>
                  <a:srgbClr val="272525"/>
                </a:solidFill>
                <a:latin typeface="Inter Bold" pitchFamily="34" charset="0"/>
                <a:ea typeface="Inter Bold" pitchFamily="34" charset="-122"/>
                <a:cs typeface="Inter Bold" pitchFamily="34" charset="-120"/>
              </a:rPr>
              <a:t>Nâng Cao Năng Lực Backend</a:t>
            </a:r>
            <a:endParaRPr lang="en-US" sz="2200" dirty="0"/>
          </a:p>
        </p:txBody>
      </p:sp>
      <p:sp>
        <p:nvSpPr>
          <p:cNvPr id="5" name="Text 3"/>
          <p:cNvSpPr/>
          <p:nvPr/>
        </p:nvSpPr>
        <p:spPr>
          <a:xfrm>
            <a:off x="793790" y="3660934"/>
            <a:ext cx="4238863" cy="1088708"/>
          </a:xfrm>
          <a:prstGeom prst="rect">
            <a:avLst/>
          </a:prstGeom>
          <a:noFill/>
          <a:ln/>
        </p:spPr>
        <p:txBody>
          <a:bodyPr wrap="square" lIns="0" tIns="0" rIns="0" bIns="0" rtlCol="0" anchor="t"/>
          <a:lstStyle/>
          <a:p>
            <a:pPr marL="0" indent="0" algn="r">
              <a:lnSpc>
                <a:spcPts val="2850"/>
              </a:lnSpc>
              <a:buNone/>
            </a:pPr>
            <a:r>
              <a:rPr lang="en-US" sz="2000" dirty="0">
                <a:solidFill>
                  <a:srgbClr val="272525"/>
                </a:solidFill>
                <a:latin typeface="Inter" pitchFamily="34" charset="0"/>
                <a:ea typeface="Inter" pitchFamily="34" charset="-122"/>
                <a:cs typeface="Inter" pitchFamily="34" charset="-120"/>
              </a:rPr>
              <a:t>Cải thiện kỹ năng chuyên môn cho đội ngũ, tạo lợi thế cạnh tranh trong phát triển phần mềm.</a:t>
            </a:r>
            <a:endParaRPr lang="en-US" sz="2000" dirty="0"/>
          </a:p>
        </p:txBody>
      </p:sp>
      <p:pic>
        <p:nvPicPr>
          <p:cNvPr id="6" name="Image 0" descr="preencoded.png"/>
          <p:cNvPicPr>
            <a:picLocks noChangeAspect="1"/>
          </p:cNvPicPr>
          <p:nvPr/>
        </p:nvPicPr>
        <p:blipFill>
          <a:blip r:embed="rId3"/>
          <a:stretch>
            <a:fillRect/>
          </a:stretch>
        </p:blipFill>
        <p:spPr>
          <a:xfrm>
            <a:off x="5032653" y="2903934"/>
            <a:ext cx="4564975" cy="4564975"/>
          </a:xfrm>
          <a:prstGeom prst="rect">
            <a:avLst/>
          </a:prstGeom>
        </p:spPr>
      </p:pic>
      <p:pic>
        <p:nvPicPr>
          <p:cNvPr id="7" name="Image 1" descr="preencoded.png"/>
          <p:cNvPicPr>
            <a:picLocks noChangeAspect="1"/>
          </p:cNvPicPr>
          <p:nvPr/>
        </p:nvPicPr>
        <p:blipFill>
          <a:blip r:embed="rId4"/>
          <a:stretch>
            <a:fillRect/>
          </a:stretch>
        </p:blipFill>
        <p:spPr>
          <a:xfrm>
            <a:off x="6324362" y="4155877"/>
            <a:ext cx="318968" cy="398621"/>
          </a:xfrm>
          <a:prstGeom prst="rect">
            <a:avLst/>
          </a:prstGeom>
        </p:spPr>
      </p:pic>
      <p:sp>
        <p:nvSpPr>
          <p:cNvPr id="8" name="Text 4"/>
          <p:cNvSpPr/>
          <p:nvPr/>
        </p:nvSpPr>
        <p:spPr>
          <a:xfrm>
            <a:off x="9597628" y="3170515"/>
            <a:ext cx="3193494"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Tăng Tốc Độ Phát Triển</a:t>
            </a:r>
            <a:endParaRPr lang="en-US" sz="2200" dirty="0"/>
          </a:p>
        </p:txBody>
      </p:sp>
      <p:sp>
        <p:nvSpPr>
          <p:cNvPr id="9" name="Text 5"/>
          <p:cNvSpPr/>
          <p:nvPr/>
        </p:nvSpPr>
        <p:spPr>
          <a:xfrm>
            <a:off x="9597628" y="3660934"/>
            <a:ext cx="4238982"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Giúp các dự án Node.js nội bộ được triển khai nhanh hơn, giảm thời gian </a:t>
            </a:r>
            <a:r>
              <a:rPr lang="en-US" sz="2000" dirty="0" err="1">
                <a:solidFill>
                  <a:srgbClr val="272525"/>
                </a:solidFill>
                <a:latin typeface="Inter" pitchFamily="34" charset="0"/>
                <a:ea typeface="Inter" pitchFamily="34" charset="-122"/>
                <a:cs typeface="Inter" pitchFamily="34" charset="-120"/>
              </a:rPr>
              <a:t>đưa</a:t>
            </a:r>
            <a:r>
              <a:rPr lang="en-US" sz="2000" dirty="0">
                <a:solidFill>
                  <a:srgbClr val="272525"/>
                </a:solidFill>
                <a:latin typeface="Inter" pitchFamily="34" charset="0"/>
                <a:ea typeface="Inter" pitchFamily="34" charset="-122"/>
                <a:cs typeface="Inter" pitchFamily="34" charset="-120"/>
              </a:rPr>
              <a:t> </a:t>
            </a:r>
            <a:r>
              <a:rPr lang="en-US" sz="2000" dirty="0" err="1">
                <a:solidFill>
                  <a:srgbClr val="272525"/>
                </a:solidFill>
                <a:latin typeface="Inter" pitchFamily="34" charset="0"/>
                <a:ea typeface="Inter" pitchFamily="34" charset="-122"/>
                <a:cs typeface="Inter" pitchFamily="34" charset="-120"/>
              </a:rPr>
              <a:t>sản</a:t>
            </a:r>
            <a:r>
              <a:rPr lang="en-US" sz="2000" dirty="0">
                <a:solidFill>
                  <a:srgbClr val="272525"/>
                </a:solidFill>
                <a:latin typeface="Inter" pitchFamily="34" charset="0"/>
                <a:ea typeface="Inter" pitchFamily="34" charset="-122"/>
                <a:cs typeface="Inter" pitchFamily="34" charset="-120"/>
              </a:rPr>
              <a:t> </a:t>
            </a:r>
            <a:r>
              <a:rPr lang="en-US" sz="2000" dirty="0" err="1">
                <a:solidFill>
                  <a:srgbClr val="272525"/>
                </a:solidFill>
                <a:latin typeface="Inter" pitchFamily="34" charset="0"/>
                <a:ea typeface="Inter" pitchFamily="34" charset="-122"/>
                <a:cs typeface="Inter" pitchFamily="34" charset="-120"/>
              </a:rPr>
              <a:t>phẩm</a:t>
            </a:r>
            <a:r>
              <a:rPr lang="en-US" sz="2000" dirty="0">
                <a:solidFill>
                  <a:srgbClr val="272525"/>
                </a:solidFill>
                <a:latin typeface="Inter" pitchFamily="34" charset="0"/>
                <a:ea typeface="Inter" pitchFamily="34" charset="-122"/>
                <a:cs typeface="Inter" pitchFamily="34" charset="-120"/>
              </a:rPr>
              <a:t> </a:t>
            </a:r>
            <a:r>
              <a:rPr lang="en-US" sz="2000" dirty="0" err="1">
                <a:solidFill>
                  <a:srgbClr val="272525"/>
                </a:solidFill>
                <a:latin typeface="Inter" pitchFamily="34" charset="0"/>
                <a:ea typeface="Inter" pitchFamily="34" charset="-122"/>
                <a:cs typeface="Inter" pitchFamily="34" charset="-120"/>
              </a:rPr>
              <a:t>đến</a:t>
            </a:r>
            <a:r>
              <a:rPr lang="en-US" sz="2000" dirty="0">
                <a:solidFill>
                  <a:srgbClr val="272525"/>
                </a:solidFill>
                <a:latin typeface="Inter" pitchFamily="34" charset="0"/>
                <a:ea typeface="Inter" pitchFamily="34" charset="-122"/>
                <a:cs typeface="Inter" pitchFamily="34" charset="-120"/>
              </a:rPr>
              <a:t> </a:t>
            </a:r>
            <a:r>
              <a:rPr lang="en-US" sz="2000" dirty="0" err="1">
                <a:solidFill>
                  <a:srgbClr val="272525"/>
                </a:solidFill>
                <a:latin typeface="Inter" pitchFamily="34" charset="0"/>
                <a:ea typeface="Inter" pitchFamily="34" charset="-122"/>
                <a:cs typeface="Inter" pitchFamily="34" charset="-120"/>
              </a:rPr>
              <a:t>tay</a:t>
            </a:r>
            <a:r>
              <a:rPr lang="en-US" sz="2000" dirty="0">
                <a:solidFill>
                  <a:srgbClr val="272525"/>
                </a:solidFill>
                <a:latin typeface="Inter" pitchFamily="34" charset="0"/>
                <a:ea typeface="Inter" pitchFamily="34" charset="-122"/>
                <a:cs typeface="Inter" pitchFamily="34" charset="-120"/>
              </a:rPr>
              <a:t> </a:t>
            </a:r>
            <a:r>
              <a:rPr lang="en-US" sz="2000" dirty="0" err="1">
                <a:solidFill>
                  <a:srgbClr val="272525"/>
                </a:solidFill>
                <a:latin typeface="Inter" pitchFamily="34" charset="0"/>
                <a:ea typeface="Inter" pitchFamily="34" charset="-122"/>
                <a:cs typeface="Inter" pitchFamily="34" charset="-120"/>
              </a:rPr>
              <a:t>người</a:t>
            </a:r>
            <a:r>
              <a:rPr lang="en-US" sz="2000" dirty="0">
                <a:solidFill>
                  <a:srgbClr val="272525"/>
                </a:solidFill>
                <a:latin typeface="Inter" pitchFamily="34" charset="0"/>
                <a:ea typeface="Inter" pitchFamily="34" charset="-122"/>
                <a:cs typeface="Inter" pitchFamily="34" charset="-120"/>
              </a:rPr>
              <a:t> </a:t>
            </a:r>
            <a:r>
              <a:rPr lang="en-US" sz="2000" dirty="0" err="1">
                <a:solidFill>
                  <a:srgbClr val="272525"/>
                </a:solidFill>
                <a:latin typeface="Inter" pitchFamily="34" charset="0"/>
                <a:ea typeface="Inter" pitchFamily="34" charset="-122"/>
                <a:cs typeface="Inter" pitchFamily="34" charset="-120"/>
              </a:rPr>
              <a:t>dùng</a:t>
            </a:r>
            <a:r>
              <a:rPr lang="en-US" sz="2000" dirty="0">
                <a:solidFill>
                  <a:srgbClr val="272525"/>
                </a:solidFill>
                <a:latin typeface="Inter" pitchFamily="34" charset="0"/>
                <a:ea typeface="Inter" pitchFamily="34" charset="-122"/>
                <a:cs typeface="Inter" pitchFamily="34" charset="-120"/>
              </a:rPr>
              <a:t>.</a:t>
            </a:r>
            <a:endParaRPr lang="en-US" sz="2000" dirty="0"/>
          </a:p>
        </p:txBody>
      </p:sp>
      <p:pic>
        <p:nvPicPr>
          <p:cNvPr id="10" name="Image 2" descr="preencoded.png"/>
          <p:cNvPicPr>
            <a:picLocks noChangeAspect="1"/>
          </p:cNvPicPr>
          <p:nvPr/>
        </p:nvPicPr>
        <p:blipFill>
          <a:blip r:embed="rId5"/>
          <a:stretch>
            <a:fillRect/>
          </a:stretch>
        </p:blipFill>
        <p:spPr>
          <a:xfrm>
            <a:off x="5032653" y="2903934"/>
            <a:ext cx="4564975" cy="4564975"/>
          </a:xfrm>
          <a:prstGeom prst="rect">
            <a:avLst/>
          </a:prstGeom>
        </p:spPr>
      </p:pic>
      <p:pic>
        <p:nvPicPr>
          <p:cNvPr id="11" name="Image 3" descr="preencoded.png"/>
          <p:cNvPicPr>
            <a:picLocks noChangeAspect="1"/>
          </p:cNvPicPr>
          <p:nvPr/>
        </p:nvPicPr>
        <p:blipFill>
          <a:blip r:embed="rId6"/>
          <a:stretch>
            <a:fillRect/>
          </a:stretch>
        </p:blipFill>
        <p:spPr>
          <a:xfrm>
            <a:off x="7986713" y="4155877"/>
            <a:ext cx="318968" cy="398621"/>
          </a:xfrm>
          <a:prstGeom prst="rect">
            <a:avLst/>
          </a:prstGeom>
        </p:spPr>
      </p:pic>
      <p:sp>
        <p:nvSpPr>
          <p:cNvPr id="12" name="Text 6"/>
          <p:cNvSpPr/>
          <p:nvPr/>
        </p:nvSpPr>
        <p:spPr>
          <a:xfrm>
            <a:off x="9597628" y="5623084"/>
            <a:ext cx="3782258" cy="354330"/>
          </a:xfrm>
          <a:prstGeom prst="rect">
            <a:avLst/>
          </a:prstGeom>
          <a:noFill/>
          <a:ln/>
        </p:spPr>
        <p:txBody>
          <a:bodyPr wrap="none" lIns="0" tIns="0" rIns="0" bIns="0" rtlCol="0" anchor="t"/>
          <a:lstStyle/>
          <a:p>
            <a:pPr marL="0" indent="0" algn="l">
              <a:lnSpc>
                <a:spcPts val="2750"/>
              </a:lnSpc>
              <a:buNone/>
            </a:pPr>
            <a:r>
              <a:rPr lang="en-US" sz="2200" b="1" dirty="0" err="1">
                <a:solidFill>
                  <a:srgbClr val="272525"/>
                </a:solidFill>
                <a:latin typeface="Inter Bold" pitchFamily="34" charset="0"/>
                <a:ea typeface="Inter Bold" pitchFamily="34" charset="-122"/>
              </a:rPr>
              <a:t>Đáp</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ứng</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nhu</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cầu</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dự</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án</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của</a:t>
            </a:r>
            <a:r>
              <a:rPr lang="en-US" sz="2200" b="1" dirty="0">
                <a:solidFill>
                  <a:srgbClr val="272525"/>
                </a:solidFill>
                <a:latin typeface="Inter Bold" pitchFamily="34" charset="0"/>
                <a:ea typeface="Inter Bold" pitchFamily="34" charset="-122"/>
              </a:rPr>
              <a:t> </a:t>
            </a:r>
            <a:r>
              <a:rPr lang="en-US" sz="2200" b="1" dirty="0" err="1">
                <a:solidFill>
                  <a:srgbClr val="272525"/>
                </a:solidFill>
                <a:latin typeface="Inter Bold" pitchFamily="34" charset="0"/>
                <a:ea typeface="Inter Bold" pitchFamily="34" charset="-122"/>
              </a:rPr>
              <a:t>công</a:t>
            </a:r>
            <a:r>
              <a:rPr lang="en-US" sz="2200" b="1" dirty="0">
                <a:solidFill>
                  <a:srgbClr val="272525"/>
                </a:solidFill>
                <a:latin typeface="Inter Bold" pitchFamily="34" charset="0"/>
                <a:ea typeface="Inter Bold" pitchFamily="34" charset="-122"/>
              </a:rPr>
              <a:t> ty</a:t>
            </a:r>
          </a:p>
          <a:p>
            <a:pPr marL="0" indent="0" algn="l">
              <a:lnSpc>
                <a:spcPts val="2750"/>
              </a:lnSpc>
              <a:buNone/>
            </a:pPr>
            <a:endParaRPr lang="en-US" sz="2200" dirty="0"/>
          </a:p>
        </p:txBody>
      </p:sp>
      <p:sp>
        <p:nvSpPr>
          <p:cNvPr id="13" name="Text 7"/>
          <p:cNvSpPr/>
          <p:nvPr/>
        </p:nvSpPr>
        <p:spPr>
          <a:xfrm>
            <a:off x="9597628" y="6113502"/>
            <a:ext cx="4238982" cy="1088708"/>
          </a:xfrm>
          <a:prstGeom prst="rect">
            <a:avLst/>
          </a:prstGeom>
          <a:noFill/>
          <a:ln/>
        </p:spPr>
        <p:txBody>
          <a:bodyPr wrap="square" lIns="0" tIns="0" rIns="0" bIns="0" rtlCol="0" anchor="t"/>
          <a:lstStyle/>
          <a:p>
            <a:pPr marL="0" indent="0" algn="l">
              <a:lnSpc>
                <a:spcPts val="2850"/>
              </a:lnSpc>
              <a:buNone/>
            </a:pPr>
            <a:r>
              <a:rPr lang="en-US" sz="2000" dirty="0" err="1">
                <a:solidFill>
                  <a:srgbClr val="272525"/>
                </a:solidFill>
                <a:latin typeface="Inter" pitchFamily="34" charset="0"/>
                <a:ea typeface="Inter" pitchFamily="34" charset="-122"/>
              </a:rPr>
              <a:t>Có</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khả</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năng</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làm</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được</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việc</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ngay</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khi</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có</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yêu</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cầu</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sử</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dụng</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công</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nghệ</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nodejs</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vào</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các</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dự</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án</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của</a:t>
            </a:r>
            <a:r>
              <a:rPr lang="en-US" sz="2000" dirty="0">
                <a:solidFill>
                  <a:srgbClr val="272525"/>
                </a:solidFill>
                <a:latin typeface="Inter" pitchFamily="34" charset="0"/>
                <a:ea typeface="Inter" pitchFamily="34" charset="-122"/>
              </a:rPr>
              <a:t> </a:t>
            </a:r>
            <a:r>
              <a:rPr lang="en-US" sz="2000" dirty="0" err="1">
                <a:solidFill>
                  <a:srgbClr val="272525"/>
                </a:solidFill>
                <a:latin typeface="Inter" pitchFamily="34" charset="0"/>
                <a:ea typeface="Inter" pitchFamily="34" charset="-122"/>
              </a:rPr>
              <a:t>công</a:t>
            </a:r>
            <a:r>
              <a:rPr lang="en-US" sz="2000" dirty="0">
                <a:solidFill>
                  <a:srgbClr val="272525"/>
                </a:solidFill>
                <a:latin typeface="Inter" pitchFamily="34" charset="0"/>
                <a:ea typeface="Inter" pitchFamily="34" charset="-122"/>
              </a:rPr>
              <a:t> ty</a:t>
            </a:r>
            <a:endParaRPr lang="en-US" sz="2000" dirty="0"/>
          </a:p>
        </p:txBody>
      </p:sp>
      <p:pic>
        <p:nvPicPr>
          <p:cNvPr id="14" name="Image 4" descr="preencoded.png"/>
          <p:cNvPicPr>
            <a:picLocks noChangeAspect="1"/>
          </p:cNvPicPr>
          <p:nvPr/>
        </p:nvPicPr>
        <p:blipFill>
          <a:blip r:embed="rId7"/>
          <a:stretch>
            <a:fillRect/>
          </a:stretch>
        </p:blipFill>
        <p:spPr>
          <a:xfrm>
            <a:off x="5032653" y="2903934"/>
            <a:ext cx="4564975" cy="4564975"/>
          </a:xfrm>
          <a:prstGeom prst="rect">
            <a:avLst/>
          </a:prstGeom>
        </p:spPr>
      </p:pic>
      <p:pic>
        <p:nvPicPr>
          <p:cNvPr id="15" name="Image 5" descr="preencoded.png"/>
          <p:cNvPicPr>
            <a:picLocks noChangeAspect="1"/>
          </p:cNvPicPr>
          <p:nvPr/>
        </p:nvPicPr>
        <p:blipFill>
          <a:blip r:embed="rId8"/>
          <a:stretch>
            <a:fillRect/>
          </a:stretch>
        </p:blipFill>
        <p:spPr>
          <a:xfrm>
            <a:off x="7986713" y="5818227"/>
            <a:ext cx="318968" cy="398621"/>
          </a:xfrm>
          <a:prstGeom prst="rect">
            <a:avLst/>
          </a:prstGeom>
        </p:spPr>
      </p:pic>
      <p:sp>
        <p:nvSpPr>
          <p:cNvPr id="16" name="Text 8"/>
          <p:cNvSpPr/>
          <p:nvPr/>
        </p:nvSpPr>
        <p:spPr>
          <a:xfrm>
            <a:off x="2197418" y="5623084"/>
            <a:ext cx="2835235" cy="354330"/>
          </a:xfrm>
          <a:prstGeom prst="rect">
            <a:avLst/>
          </a:prstGeom>
          <a:noFill/>
          <a:ln/>
        </p:spPr>
        <p:txBody>
          <a:bodyPr wrap="none" lIns="0" tIns="0" rIns="0" bIns="0" rtlCol="0" anchor="t"/>
          <a:lstStyle/>
          <a:p>
            <a:pPr marL="0" indent="0" algn="r">
              <a:lnSpc>
                <a:spcPts val="2750"/>
              </a:lnSpc>
              <a:buNone/>
            </a:pPr>
            <a:r>
              <a:rPr lang="en-US" sz="2200" b="1" dirty="0">
                <a:solidFill>
                  <a:srgbClr val="272525"/>
                </a:solidFill>
                <a:latin typeface="Inter Bold" pitchFamily="34" charset="0"/>
                <a:ea typeface="Inter Bold" pitchFamily="34" charset="-122"/>
                <a:cs typeface="Inter Bold" pitchFamily="34" charset="-120"/>
              </a:rPr>
              <a:t>Đóng Góp &amp; Chia Sẻ</a:t>
            </a:r>
            <a:endParaRPr lang="en-US" sz="2200" dirty="0"/>
          </a:p>
        </p:txBody>
      </p:sp>
      <p:sp>
        <p:nvSpPr>
          <p:cNvPr id="17" name="Text 9"/>
          <p:cNvSpPr/>
          <p:nvPr/>
        </p:nvSpPr>
        <p:spPr>
          <a:xfrm>
            <a:off x="793790" y="6113502"/>
            <a:ext cx="4238863" cy="1088708"/>
          </a:xfrm>
          <a:prstGeom prst="rect">
            <a:avLst/>
          </a:prstGeom>
          <a:noFill/>
          <a:ln/>
        </p:spPr>
        <p:txBody>
          <a:bodyPr wrap="square" lIns="0" tIns="0" rIns="0" bIns="0" rtlCol="0" anchor="t"/>
          <a:lstStyle/>
          <a:p>
            <a:pPr marL="0" indent="0" algn="r">
              <a:lnSpc>
                <a:spcPts val="2850"/>
              </a:lnSpc>
              <a:buNone/>
            </a:pPr>
            <a:r>
              <a:rPr lang="en-US" sz="2000" dirty="0">
                <a:solidFill>
                  <a:srgbClr val="272525"/>
                </a:solidFill>
                <a:latin typeface="Inter" pitchFamily="34" charset="0"/>
                <a:ea typeface="Inter" pitchFamily="34" charset="-122"/>
                <a:cs typeface="Inter" pitchFamily="34" charset="-120"/>
              </a:rPr>
              <a:t>Tạo cơ hội đóng góp tài liệu, tổ chức các buổi workshop chia sẻ kiến thức, xây dựng văn hóa học hỏi.</a:t>
            </a:r>
            <a:endParaRPr lang="en-US" sz="2000" dirty="0"/>
          </a:p>
        </p:txBody>
      </p:sp>
      <p:pic>
        <p:nvPicPr>
          <p:cNvPr id="18" name="Image 6" descr="preencoded.png"/>
          <p:cNvPicPr>
            <a:picLocks noChangeAspect="1"/>
          </p:cNvPicPr>
          <p:nvPr/>
        </p:nvPicPr>
        <p:blipFill>
          <a:blip r:embed="rId9"/>
          <a:stretch>
            <a:fillRect/>
          </a:stretch>
        </p:blipFill>
        <p:spPr>
          <a:xfrm>
            <a:off x="5032653" y="2903934"/>
            <a:ext cx="4564975" cy="4564975"/>
          </a:xfrm>
          <a:prstGeom prst="rect">
            <a:avLst/>
          </a:prstGeom>
        </p:spPr>
      </p:pic>
      <p:pic>
        <p:nvPicPr>
          <p:cNvPr id="19" name="Image 7" descr="preencoded.png"/>
          <p:cNvPicPr>
            <a:picLocks noChangeAspect="1"/>
          </p:cNvPicPr>
          <p:nvPr/>
        </p:nvPicPr>
        <p:blipFill>
          <a:blip r:embed="rId10"/>
          <a:stretch>
            <a:fillRect/>
          </a:stretch>
        </p:blipFill>
        <p:spPr>
          <a:xfrm>
            <a:off x="6324362" y="5818227"/>
            <a:ext cx="318968" cy="398621"/>
          </a:xfrm>
          <a:prstGeom prst="rect">
            <a:avLst/>
          </a:prstGeom>
        </p:spPr>
      </p:pic>
      <p:sp>
        <p:nvSpPr>
          <p:cNvPr id="20" name="Rectangle 19">
            <a:extLst>
              <a:ext uri="{FF2B5EF4-FFF2-40B4-BE49-F238E27FC236}">
                <a16:creationId xmlns:a16="http://schemas.microsoft.com/office/drawing/2014/main" id="{A2078AB5-73BD-F1E6-234C-3E7B97D04A1F}"/>
              </a:ext>
            </a:extLst>
          </p:cNvPr>
          <p:cNvSpPr/>
          <p:nvPr/>
        </p:nvSpPr>
        <p:spPr>
          <a:xfrm>
            <a:off x="12883794" y="7715892"/>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0689" y="760690"/>
            <a:ext cx="9755029" cy="670322"/>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Inter Bold" pitchFamily="34" charset="0"/>
                <a:ea typeface="Inter Bold" pitchFamily="34" charset="-122"/>
                <a:cs typeface="Inter Bold" pitchFamily="34" charset="-120"/>
              </a:rPr>
              <a:t>ĐỊNH HƯỚNG PHÁT TRIỂN TIẾP THEO</a:t>
            </a:r>
            <a:endParaRPr lang="en-US" sz="4200" dirty="0"/>
          </a:p>
        </p:txBody>
      </p:sp>
      <p:sp>
        <p:nvSpPr>
          <p:cNvPr id="3" name="Text 1"/>
          <p:cNvSpPr/>
          <p:nvPr/>
        </p:nvSpPr>
        <p:spPr>
          <a:xfrm>
            <a:off x="750689" y="1859994"/>
            <a:ext cx="13129022" cy="343257"/>
          </a:xfrm>
          <a:prstGeom prst="rect">
            <a:avLst/>
          </a:prstGeom>
          <a:noFill/>
          <a:ln/>
        </p:spPr>
        <p:txBody>
          <a:bodyPr wrap="none" lIns="0" tIns="0" rIns="0" bIns="0" rtlCol="0" anchor="t"/>
          <a:lstStyle/>
          <a:p>
            <a:pPr marL="0" indent="0" algn="l">
              <a:lnSpc>
                <a:spcPts val="2700"/>
              </a:lnSpc>
              <a:buNone/>
            </a:pPr>
            <a:r>
              <a:rPr lang="en-US" sz="1650" dirty="0">
                <a:solidFill>
                  <a:srgbClr val="272525"/>
                </a:solidFill>
                <a:latin typeface="Inter" pitchFamily="34" charset="0"/>
                <a:ea typeface="Inter" pitchFamily="34" charset="-122"/>
                <a:cs typeface="Inter" pitchFamily="34" charset="-120"/>
              </a:rPr>
              <a:t>Sau thử thách cơ bản, lộ trình phát triển tiếp theo sẽ mở rộng sang các công nghệ và quy trình tiên tiến hơn.</a:t>
            </a:r>
            <a:endParaRPr lang="en-US" sz="1650" dirty="0"/>
          </a:p>
        </p:txBody>
      </p:sp>
      <p:sp>
        <p:nvSpPr>
          <p:cNvPr id="4" name="Shape 2"/>
          <p:cNvSpPr/>
          <p:nvPr/>
        </p:nvSpPr>
        <p:spPr>
          <a:xfrm>
            <a:off x="750689" y="2444472"/>
            <a:ext cx="857964" cy="1646277"/>
          </a:xfrm>
          <a:prstGeom prst="roundRect">
            <a:avLst>
              <a:gd name="adj" fmla="val 360037"/>
            </a:avLst>
          </a:prstGeom>
          <a:solidFill>
            <a:srgbClr val="DADBF1"/>
          </a:solidFill>
          <a:ln w="7620">
            <a:solidFill>
              <a:srgbClr val="C0C1D7"/>
            </a:solidFill>
            <a:prstDash val="solid"/>
          </a:ln>
        </p:spPr>
        <p:txBody>
          <a:bodyPr/>
          <a:lstStyle/>
          <a:p>
            <a:endParaRPr lang="en-US"/>
          </a:p>
        </p:txBody>
      </p:sp>
      <p:pic>
        <p:nvPicPr>
          <p:cNvPr id="5" name="Image 0" descr="preencoded.png"/>
          <p:cNvPicPr>
            <a:picLocks noChangeAspect="1"/>
          </p:cNvPicPr>
          <p:nvPr/>
        </p:nvPicPr>
        <p:blipFill>
          <a:blip r:embed="rId3"/>
          <a:stretch>
            <a:fillRect/>
          </a:stretch>
        </p:blipFill>
        <p:spPr>
          <a:xfrm>
            <a:off x="1018818" y="3066455"/>
            <a:ext cx="321707" cy="402193"/>
          </a:xfrm>
          <a:prstGeom prst="rect">
            <a:avLst/>
          </a:prstGeom>
        </p:spPr>
      </p:pic>
      <p:sp>
        <p:nvSpPr>
          <p:cNvPr id="6" name="Text 3"/>
          <p:cNvSpPr/>
          <p:nvPr/>
        </p:nvSpPr>
        <p:spPr>
          <a:xfrm>
            <a:off x="1823085" y="2658904"/>
            <a:ext cx="3217664" cy="402193"/>
          </a:xfrm>
          <a:prstGeom prst="rect">
            <a:avLst/>
          </a:prstGeom>
          <a:noFill/>
          <a:ln/>
        </p:spPr>
        <p:txBody>
          <a:bodyPr wrap="none" lIns="0" tIns="0" rIns="0" bIns="0" rtlCol="0" anchor="t"/>
          <a:lstStyle/>
          <a:p>
            <a:pPr marL="0" indent="0" algn="l">
              <a:lnSpc>
                <a:spcPts val="3150"/>
              </a:lnSpc>
              <a:buNone/>
            </a:pPr>
            <a:r>
              <a:rPr lang="en-US" sz="2500" b="1" dirty="0">
                <a:solidFill>
                  <a:srgbClr val="272525"/>
                </a:solidFill>
                <a:latin typeface="Inter Bold" pitchFamily="34" charset="0"/>
                <a:ea typeface="Inter Bold" pitchFamily="34" charset="-122"/>
                <a:cs typeface="Inter Bold" pitchFamily="34" charset="-120"/>
              </a:rPr>
              <a:t>Học Nâng Cao</a:t>
            </a:r>
            <a:endParaRPr lang="en-US" sz="2500" dirty="0"/>
          </a:p>
        </p:txBody>
      </p:sp>
      <p:sp>
        <p:nvSpPr>
          <p:cNvPr id="7" name="Text 4"/>
          <p:cNvSpPr/>
          <p:nvPr/>
        </p:nvSpPr>
        <p:spPr>
          <a:xfrm>
            <a:off x="1823085" y="3189803"/>
            <a:ext cx="12056626" cy="686514"/>
          </a:xfrm>
          <a:prstGeom prst="rect">
            <a:avLst/>
          </a:prstGeom>
          <a:noFill/>
          <a:ln/>
        </p:spPr>
        <p:txBody>
          <a:bodyPr wrap="square" lIns="0" tIns="0" rIns="0" bIns="0" rtlCol="0" anchor="t"/>
          <a:lstStyle/>
          <a:p>
            <a:pPr marL="0" indent="0" algn="l">
              <a:buNone/>
            </a:pPr>
            <a:r>
              <a:rPr lang="en-US" sz="2400" dirty="0">
                <a:solidFill>
                  <a:srgbClr val="272525"/>
                </a:solidFill>
                <a:latin typeface="Inter" pitchFamily="34" charset="0"/>
                <a:ea typeface="Inter" pitchFamily="34" charset="-122"/>
                <a:cs typeface="Inter" pitchFamily="34" charset="-120"/>
              </a:rPr>
              <a:t>Nghiên cứu các framework mạnh mẽ </a:t>
            </a:r>
            <a:r>
              <a:rPr lang="en-US" sz="2400" dirty="0" err="1">
                <a:solidFill>
                  <a:srgbClr val="272525"/>
                </a:solidFill>
                <a:latin typeface="Inter" pitchFamily="34" charset="0"/>
                <a:ea typeface="Inter" pitchFamily="34" charset="-122"/>
                <a:cs typeface="Inter" pitchFamily="34" charset="-120"/>
              </a:rPr>
              <a:t>như</a:t>
            </a:r>
            <a:r>
              <a:rPr lang="en-US" sz="2400" dirty="0">
                <a:solidFill>
                  <a:srgbClr val="272525"/>
                </a:solidFill>
                <a:latin typeface="Inter" pitchFamily="34" charset="0"/>
                <a:ea typeface="Inter" pitchFamily="34" charset="-122"/>
                <a:cs typeface="Inter" pitchFamily="34" charset="-120"/>
              </a:rPr>
              <a:t> </a:t>
            </a:r>
            <a:r>
              <a:rPr lang="en-US" sz="2400" dirty="0" err="1">
                <a:solidFill>
                  <a:srgbClr val="272525"/>
                </a:solidFill>
                <a:latin typeface="Inter" pitchFamily="34" charset="0"/>
                <a:ea typeface="Inter" pitchFamily="34" charset="-122"/>
                <a:cs typeface="Inter" pitchFamily="34" charset="-120"/>
              </a:rPr>
              <a:t>NestJS</a:t>
            </a:r>
            <a:endParaRPr lang="en-US" sz="2400" dirty="0"/>
          </a:p>
        </p:txBody>
      </p:sp>
      <p:sp>
        <p:nvSpPr>
          <p:cNvPr id="8" name="Shape 5"/>
          <p:cNvSpPr/>
          <p:nvPr/>
        </p:nvSpPr>
        <p:spPr>
          <a:xfrm>
            <a:off x="750689" y="4305181"/>
            <a:ext cx="857964" cy="1303020"/>
          </a:xfrm>
          <a:prstGeom prst="roundRect">
            <a:avLst>
              <a:gd name="adj" fmla="val 360037"/>
            </a:avLst>
          </a:prstGeom>
          <a:solidFill>
            <a:srgbClr val="DADBF1"/>
          </a:solidFill>
          <a:ln w="7620">
            <a:solidFill>
              <a:srgbClr val="C0C1D7"/>
            </a:solidFill>
            <a:prstDash val="solid"/>
          </a:ln>
        </p:spPr>
        <p:txBody>
          <a:bodyPr/>
          <a:lstStyle/>
          <a:p>
            <a:endParaRPr lang="en-US"/>
          </a:p>
        </p:txBody>
      </p:sp>
      <p:pic>
        <p:nvPicPr>
          <p:cNvPr id="9" name="Image 1" descr="preencoded.png"/>
          <p:cNvPicPr>
            <a:picLocks noChangeAspect="1"/>
          </p:cNvPicPr>
          <p:nvPr/>
        </p:nvPicPr>
        <p:blipFill>
          <a:blip r:embed="rId4"/>
          <a:stretch>
            <a:fillRect/>
          </a:stretch>
        </p:blipFill>
        <p:spPr>
          <a:xfrm>
            <a:off x="1018818" y="4755594"/>
            <a:ext cx="321707" cy="402193"/>
          </a:xfrm>
          <a:prstGeom prst="rect">
            <a:avLst/>
          </a:prstGeom>
        </p:spPr>
      </p:pic>
      <p:sp>
        <p:nvSpPr>
          <p:cNvPr id="10" name="Text 6"/>
          <p:cNvSpPr/>
          <p:nvPr/>
        </p:nvSpPr>
        <p:spPr>
          <a:xfrm>
            <a:off x="1823085" y="4519613"/>
            <a:ext cx="4908471" cy="402193"/>
          </a:xfrm>
          <a:prstGeom prst="rect">
            <a:avLst/>
          </a:prstGeom>
          <a:noFill/>
          <a:ln/>
        </p:spPr>
        <p:txBody>
          <a:bodyPr wrap="none" lIns="0" tIns="0" rIns="0" bIns="0" rtlCol="0" anchor="t"/>
          <a:lstStyle/>
          <a:p>
            <a:pPr marL="0" indent="0" algn="l">
              <a:lnSpc>
                <a:spcPts val="3150"/>
              </a:lnSpc>
              <a:buNone/>
            </a:pPr>
            <a:r>
              <a:rPr lang="en-US" sz="2500" b="1" dirty="0" err="1">
                <a:solidFill>
                  <a:srgbClr val="272525"/>
                </a:solidFill>
                <a:latin typeface="Inter Bold" pitchFamily="34" charset="0"/>
                <a:ea typeface="Inter Bold" pitchFamily="34" charset="-122"/>
              </a:rPr>
              <a:t>Triển</a:t>
            </a:r>
            <a:r>
              <a:rPr lang="en-US" sz="2500" b="1" dirty="0">
                <a:solidFill>
                  <a:srgbClr val="272525"/>
                </a:solidFill>
                <a:latin typeface="Inter Bold" pitchFamily="34" charset="0"/>
                <a:ea typeface="Inter Bold" pitchFamily="34" charset="-122"/>
              </a:rPr>
              <a:t> </a:t>
            </a:r>
            <a:r>
              <a:rPr lang="en-US" sz="2500" b="1" dirty="0" err="1">
                <a:solidFill>
                  <a:srgbClr val="272525"/>
                </a:solidFill>
                <a:latin typeface="Inter Bold" pitchFamily="34" charset="0"/>
                <a:ea typeface="Inter Bold" pitchFamily="34" charset="-122"/>
              </a:rPr>
              <a:t>khai</a:t>
            </a:r>
            <a:r>
              <a:rPr lang="en-US" sz="2500" b="1" dirty="0">
                <a:solidFill>
                  <a:srgbClr val="272525"/>
                </a:solidFill>
                <a:latin typeface="Inter Bold" pitchFamily="34" charset="0"/>
                <a:ea typeface="Inter Bold" pitchFamily="34" charset="-122"/>
              </a:rPr>
              <a:t> </a:t>
            </a:r>
            <a:r>
              <a:rPr lang="en-US" sz="2500" b="1" dirty="0" err="1">
                <a:solidFill>
                  <a:srgbClr val="272525"/>
                </a:solidFill>
                <a:latin typeface="Inter Bold" pitchFamily="34" charset="0"/>
                <a:ea typeface="Inter Bold" pitchFamily="34" charset="-122"/>
              </a:rPr>
              <a:t>sản</a:t>
            </a:r>
            <a:r>
              <a:rPr lang="en-US" sz="2500" b="1" dirty="0">
                <a:solidFill>
                  <a:srgbClr val="272525"/>
                </a:solidFill>
                <a:latin typeface="Inter Bold" pitchFamily="34" charset="0"/>
                <a:ea typeface="Inter Bold" pitchFamily="34" charset="-122"/>
              </a:rPr>
              <a:t> </a:t>
            </a:r>
            <a:r>
              <a:rPr lang="en-US" sz="2500" b="1" dirty="0" err="1">
                <a:solidFill>
                  <a:srgbClr val="272525"/>
                </a:solidFill>
                <a:latin typeface="Inter Bold" pitchFamily="34" charset="0"/>
                <a:ea typeface="Inter Bold" pitchFamily="34" charset="-122"/>
              </a:rPr>
              <a:t>phẩm</a:t>
            </a:r>
            <a:r>
              <a:rPr lang="en-US" sz="2500" b="1" dirty="0">
                <a:solidFill>
                  <a:srgbClr val="272525"/>
                </a:solidFill>
                <a:latin typeface="Inter Bold" pitchFamily="34" charset="0"/>
                <a:ea typeface="Inter Bold" pitchFamily="34" charset="-122"/>
              </a:rPr>
              <a:t> </a:t>
            </a:r>
            <a:r>
              <a:rPr lang="en-US" sz="2500" b="1" dirty="0" err="1">
                <a:solidFill>
                  <a:srgbClr val="272525"/>
                </a:solidFill>
                <a:latin typeface="Inter Bold" pitchFamily="34" charset="0"/>
                <a:ea typeface="Inter Bold" pitchFamily="34" charset="-122"/>
              </a:rPr>
              <a:t>lên</a:t>
            </a:r>
            <a:r>
              <a:rPr lang="en-US" sz="2500" b="1" dirty="0">
                <a:solidFill>
                  <a:srgbClr val="272525"/>
                </a:solidFill>
                <a:latin typeface="Inter Bold" pitchFamily="34" charset="0"/>
                <a:ea typeface="Inter Bold" pitchFamily="34" charset="-122"/>
              </a:rPr>
              <a:t> VPS</a:t>
            </a:r>
            <a:endParaRPr lang="en-US" sz="2500" dirty="0"/>
          </a:p>
        </p:txBody>
      </p:sp>
      <p:sp>
        <p:nvSpPr>
          <p:cNvPr id="11" name="Text 7"/>
          <p:cNvSpPr/>
          <p:nvPr/>
        </p:nvSpPr>
        <p:spPr>
          <a:xfrm>
            <a:off x="1823085" y="5050512"/>
            <a:ext cx="12056626" cy="343257"/>
          </a:xfrm>
          <a:prstGeom prst="rect">
            <a:avLst/>
          </a:prstGeom>
          <a:noFill/>
          <a:ln/>
        </p:spPr>
        <p:txBody>
          <a:bodyPr wrap="none" lIns="0" tIns="0" rIns="0" bIns="0" rtlCol="0" anchor="t"/>
          <a:lstStyle/>
          <a:p>
            <a:pPr marL="0" indent="0" algn="l">
              <a:lnSpc>
                <a:spcPts val="2700"/>
              </a:lnSpc>
              <a:buNone/>
            </a:pPr>
            <a:r>
              <a:rPr lang="en-US" sz="2000" dirty="0">
                <a:solidFill>
                  <a:srgbClr val="272525"/>
                </a:solidFill>
                <a:latin typeface="Inter" pitchFamily="34" charset="0"/>
                <a:ea typeface="Inter" pitchFamily="34" charset="-122"/>
                <a:cs typeface="Inter" pitchFamily="34" charset="-120"/>
              </a:rPr>
              <a:t>Tự động hóa quy trình phát triển và triển khai bằng cách tích hợp các công cụ CI/CD, đảm bảo chất lượng và tốc độ.</a:t>
            </a:r>
            <a:endParaRPr lang="en-US" sz="2000" dirty="0"/>
          </a:p>
        </p:txBody>
      </p:sp>
      <p:sp>
        <p:nvSpPr>
          <p:cNvPr id="12" name="Shape 8"/>
          <p:cNvSpPr/>
          <p:nvPr/>
        </p:nvSpPr>
        <p:spPr>
          <a:xfrm>
            <a:off x="750689" y="5822633"/>
            <a:ext cx="857964" cy="1646277"/>
          </a:xfrm>
          <a:prstGeom prst="roundRect">
            <a:avLst>
              <a:gd name="adj" fmla="val 360037"/>
            </a:avLst>
          </a:prstGeom>
          <a:solidFill>
            <a:srgbClr val="DADBF1"/>
          </a:solidFill>
          <a:ln w="7620">
            <a:solidFill>
              <a:srgbClr val="C0C1D7"/>
            </a:solidFill>
            <a:prstDash val="solid"/>
          </a:ln>
        </p:spPr>
        <p:txBody>
          <a:bodyPr/>
          <a:lstStyle/>
          <a:p>
            <a:endParaRPr lang="en-US"/>
          </a:p>
        </p:txBody>
      </p:sp>
      <p:pic>
        <p:nvPicPr>
          <p:cNvPr id="13" name="Image 2" descr="preencoded.png"/>
          <p:cNvPicPr>
            <a:picLocks noChangeAspect="1"/>
          </p:cNvPicPr>
          <p:nvPr/>
        </p:nvPicPr>
        <p:blipFill>
          <a:blip r:embed="rId5"/>
          <a:stretch>
            <a:fillRect/>
          </a:stretch>
        </p:blipFill>
        <p:spPr>
          <a:xfrm>
            <a:off x="1018818" y="6444615"/>
            <a:ext cx="321707" cy="402193"/>
          </a:xfrm>
          <a:prstGeom prst="rect">
            <a:avLst/>
          </a:prstGeom>
        </p:spPr>
      </p:pic>
      <p:sp>
        <p:nvSpPr>
          <p:cNvPr id="14" name="Text 9"/>
          <p:cNvSpPr/>
          <p:nvPr/>
        </p:nvSpPr>
        <p:spPr>
          <a:xfrm>
            <a:off x="1823085" y="6037064"/>
            <a:ext cx="4935141" cy="402193"/>
          </a:xfrm>
          <a:prstGeom prst="rect">
            <a:avLst/>
          </a:prstGeom>
          <a:noFill/>
          <a:ln/>
        </p:spPr>
        <p:txBody>
          <a:bodyPr wrap="none" lIns="0" tIns="0" rIns="0" bIns="0" rtlCol="0" anchor="t"/>
          <a:lstStyle/>
          <a:p>
            <a:pPr marL="0" indent="0" algn="l">
              <a:lnSpc>
                <a:spcPts val="3150"/>
              </a:lnSpc>
              <a:buNone/>
            </a:pPr>
            <a:r>
              <a:rPr lang="en-US" sz="2500" b="1" dirty="0">
                <a:solidFill>
                  <a:srgbClr val="272525"/>
                </a:solidFill>
                <a:latin typeface="Inter Bold" pitchFamily="34" charset="0"/>
                <a:ea typeface="Inter Bold" pitchFamily="34" charset="-122"/>
                <a:cs typeface="Inter Bold" pitchFamily="34" charset="-120"/>
              </a:rPr>
              <a:t>Ứng Dụng Trong Dự Án Thực Tế</a:t>
            </a:r>
            <a:endParaRPr lang="en-US" sz="2500" dirty="0"/>
          </a:p>
        </p:txBody>
      </p:sp>
      <p:sp>
        <p:nvSpPr>
          <p:cNvPr id="15" name="Text 10"/>
          <p:cNvSpPr/>
          <p:nvPr/>
        </p:nvSpPr>
        <p:spPr>
          <a:xfrm>
            <a:off x="1823085" y="6567964"/>
            <a:ext cx="12056626" cy="686514"/>
          </a:xfrm>
          <a:prstGeom prst="rect">
            <a:avLst/>
          </a:prstGeom>
          <a:noFill/>
          <a:ln/>
        </p:spPr>
        <p:txBody>
          <a:bodyPr wrap="square" lIns="0" tIns="0" rIns="0" bIns="0" rtlCol="0" anchor="t"/>
          <a:lstStyle/>
          <a:p>
            <a:pPr marL="0" indent="0" algn="l">
              <a:lnSpc>
                <a:spcPts val="2700"/>
              </a:lnSpc>
              <a:buNone/>
            </a:pPr>
            <a:r>
              <a:rPr lang="en-US" sz="2000" dirty="0">
                <a:solidFill>
                  <a:srgbClr val="272525"/>
                </a:solidFill>
                <a:latin typeface="Inter" pitchFamily="34" charset="0"/>
                <a:ea typeface="Inter" pitchFamily="34" charset="-122"/>
                <a:cs typeface="Inter" pitchFamily="34" charset="-120"/>
              </a:rPr>
              <a:t>Áp dụng Node.js vào các dự án sản phẩm của Entetsu Vietnam, mang lại giá trị thực và đóng góp trực tiếp vào thành công của công ty.</a:t>
            </a:r>
            <a:endParaRPr lang="en-US" sz="2000" dirty="0"/>
          </a:p>
        </p:txBody>
      </p:sp>
      <p:sp>
        <p:nvSpPr>
          <p:cNvPr id="16" name="Rectangle 15">
            <a:extLst>
              <a:ext uri="{FF2B5EF4-FFF2-40B4-BE49-F238E27FC236}">
                <a16:creationId xmlns:a16="http://schemas.microsoft.com/office/drawing/2014/main" id="{B90DDEE3-8E21-6957-8D6D-51CA06E6EA3F}"/>
              </a:ext>
            </a:extLst>
          </p:cNvPr>
          <p:cNvSpPr/>
          <p:nvPr/>
        </p:nvSpPr>
        <p:spPr>
          <a:xfrm>
            <a:off x="12883794" y="7715892"/>
            <a:ext cx="1630274" cy="38528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71</TotalTime>
  <Words>1236</Words>
  <Application>Microsoft Office PowerPoint</Application>
  <PresentationFormat>Custom</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Inter</vt:lpstr>
      <vt:lpstr>Inter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Nam NH</cp:lastModifiedBy>
  <cp:revision>6</cp:revision>
  <dcterms:created xsi:type="dcterms:W3CDTF">2025-09-10T09:55:37Z</dcterms:created>
  <dcterms:modified xsi:type="dcterms:W3CDTF">2025-09-12T04:48:59Z</dcterms:modified>
</cp:coreProperties>
</file>